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31"/>
  </p:notesMasterIdLst>
  <p:sldIdLst>
    <p:sldId id="273" r:id="rId2"/>
    <p:sldId id="274" r:id="rId3"/>
    <p:sldId id="275" r:id="rId4"/>
    <p:sldId id="276" r:id="rId5"/>
    <p:sldId id="277" r:id="rId6"/>
    <p:sldId id="278" r:id="rId7"/>
    <p:sldId id="279" r:id="rId8"/>
    <p:sldId id="303" r:id="rId9"/>
    <p:sldId id="294" r:id="rId10"/>
    <p:sldId id="295" r:id="rId11"/>
    <p:sldId id="286" r:id="rId12"/>
    <p:sldId id="280" r:id="rId13"/>
    <p:sldId id="281" r:id="rId14"/>
    <p:sldId id="296" r:id="rId15"/>
    <p:sldId id="297" r:id="rId16"/>
    <p:sldId id="298" r:id="rId17"/>
    <p:sldId id="282" r:id="rId18"/>
    <p:sldId id="283" r:id="rId19"/>
    <p:sldId id="284" r:id="rId20"/>
    <p:sldId id="288" r:id="rId21"/>
    <p:sldId id="304" r:id="rId22"/>
    <p:sldId id="299" r:id="rId23"/>
    <p:sldId id="300" r:id="rId24"/>
    <p:sldId id="289" r:id="rId25"/>
    <p:sldId id="291" r:id="rId26"/>
    <p:sldId id="292" r:id="rId27"/>
    <p:sldId id="305" r:id="rId28"/>
    <p:sldId id="301" r:id="rId29"/>
    <p:sldId id="287"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53E"/>
    <a:srgbClr val="FF0000"/>
    <a:srgbClr val="00206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39" autoAdjust="0"/>
    <p:restoredTop sz="94660"/>
  </p:normalViewPr>
  <p:slideViewPr>
    <p:cSldViewPr>
      <p:cViewPr>
        <p:scale>
          <a:sx n="75" d="100"/>
          <a:sy n="75" d="100"/>
        </p:scale>
        <p:origin x="-130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05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362"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28674"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30722"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32770"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DA6D5C3E-35E2-4F30-9D7E-64308E40C0FE}" type="datetimeFigureOut">
              <a:rPr lang="en-US"/>
              <a:pPr>
                <a:defRPr/>
              </a:pPr>
              <a:t>6/9/2011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954B47-4FA0-44E8-AA33-EFDA696572D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61DD35C-950E-4685-9C34-EDCFA2B1F5A6}" type="datetimeFigureOut">
              <a:rPr lang="en-US"/>
              <a:pPr>
                <a:defRPr/>
              </a:pPr>
              <a:t>6/9/2011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C8A1FFB-A2CC-4E55-A262-A1DAD808A18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D9D46441-8AC6-4301-BD2E-46236AB157EB}" type="datetimeFigureOut">
              <a:rPr lang="en-US"/>
              <a:pPr>
                <a:defRPr/>
              </a:pPr>
              <a:t>6/9/2011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D289-EB61-4F5D-89E6-BDD4C22363F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B131216E-25C8-4985-813E-574DBC13038E}" type="datetimeFigureOut">
              <a:rPr lang="en-US"/>
              <a:pPr>
                <a:defRPr/>
              </a:pPr>
              <a:t>6/9/2011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CC669AC-F190-4EB8-8CC6-E0D82D6D9BB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46AA730-072A-4D18-B779-69A0DCF82ED0}" type="datetimeFigureOut">
              <a:rPr lang="en-US"/>
              <a:pPr>
                <a:defRPr/>
              </a:pPr>
              <a:t>6/9/2011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18ECD9-D872-40D4-8719-CC74D255638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E21DD9CE-26ED-4A42-8E7E-DCB8F7DAEDF9}" type="datetimeFigureOut">
              <a:rPr lang="en-US"/>
              <a:pPr>
                <a:defRPr/>
              </a:pPr>
              <a:t>6/9/2011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43AD260-3302-451D-B02F-D6EF5D58F16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37186F94-6FD0-4F33-85DE-F03C2C08550F}" type="datetimeFigureOut">
              <a:rPr lang="en-US"/>
              <a:pPr>
                <a:defRPr/>
              </a:pPr>
              <a:t>6/9/2011</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AFEDD36-EEA8-45CA-AC6F-D1880AD9AD5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6C621D6E-200F-4290-BBE2-AC0C73A00E96}" type="datetimeFigureOut">
              <a:rPr lang="en-US"/>
              <a:pPr>
                <a:defRPr/>
              </a:pPr>
              <a:t>6/9/2011</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08DA10C-E461-46A1-A425-3AB3149FE01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E75C216-097D-4093-BCDF-DDE8F9693668}" type="datetimeFigureOut">
              <a:rPr lang="en-US"/>
              <a:pPr>
                <a:defRPr/>
              </a:pPr>
              <a:t>6/9/2011</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74D55B6-093B-4B24-A09F-37B7DC64AEC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52D402D-F21A-447D-9C06-A80B14730551}" type="datetimeFigureOut">
              <a:rPr lang="en-US"/>
              <a:pPr>
                <a:defRPr/>
              </a:pPr>
              <a:t>6/9/2011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BB8ED5F-48F8-4CE9-852B-FE5D190B737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28184F6-46FE-4780-92C5-6F7132BA136A}" type="datetimeFigureOut">
              <a:rPr lang="en-US"/>
              <a:pPr>
                <a:defRPr/>
              </a:pPr>
              <a:t>6/9/2011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A7838C-2B9B-443F-B284-B7A1C1892B4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81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E73899B0-B823-4992-8121-D841CDC39B2A}" type="datetimeFigureOut">
              <a:rPr lang="en-US"/>
              <a:pPr>
                <a:defRPr/>
              </a:pPr>
              <a:t>6/9/2011</a:t>
            </a:fld>
            <a:endParaRPr lang="en-US"/>
          </a:p>
        </p:txBody>
      </p:sp>
      <p:sp>
        <p:nvSpPr>
          <p:cNvPr id="481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481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1AA5C0E-FECA-4E4F-849B-D84C38284D0F}" type="slidenum">
              <a:rPr lang="en-US"/>
              <a:pPr>
                <a:defRPr/>
              </a:pPr>
              <a:t>‹#›</a:t>
            </a:fld>
            <a:endParaRPr lang="en-US"/>
          </a:p>
        </p:txBody>
      </p:sp>
      <p:pic>
        <p:nvPicPr>
          <p:cNvPr id="1031" name="Picture 9" descr="logo1"/>
          <p:cNvPicPr>
            <a:picLocks noChangeAspect="1" noChangeArrowheads="1"/>
          </p:cNvPicPr>
          <p:nvPr userDrawn="1"/>
        </p:nvPicPr>
        <p:blipFill>
          <a:blip r:embed="rId13" cstate="print"/>
          <a:srcRect/>
          <a:stretch>
            <a:fillRect/>
          </a:stretch>
        </p:blipFill>
        <p:spPr bwMode="auto">
          <a:xfrm>
            <a:off x="7315200" y="5872163"/>
            <a:ext cx="1600200" cy="9858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dsg.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www.mmdaproject.org/"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msnbc.com/news/434150.asp?cp1=1"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pubs.iied.org/pdfs/G00901.pdf?"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www.ted-downing.com/Publications/DowningPeheunreportEnglish.pdf"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www.sdsg.org/" TargetMode="External"/><Relationship Id="rId2" Type="http://schemas.openxmlformats.org/officeDocument/2006/relationships/hyperlink" Target="mailto:kirsch@sdsg.org"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www.sdsg.org/" TargetMode="External"/><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idx="4294967295"/>
          </p:nvPr>
        </p:nvSpPr>
        <p:spPr>
          <a:xfrm>
            <a:off x="762000" y="0"/>
            <a:ext cx="7772400" cy="1752600"/>
          </a:xfrm>
        </p:spPr>
        <p:txBody>
          <a:bodyPr/>
          <a:lstStyle/>
          <a:p>
            <a:pPr eaLnBrk="1" hangingPunct="1">
              <a:defRPr/>
            </a:pPr>
            <a:r>
              <a:rPr lang="en-US" b="1" kern="1200" dirty="0">
                <a:solidFill>
                  <a:schemeClr val="accent2">
                    <a:lumMod val="75000"/>
                  </a:schemeClr>
                </a:solidFill>
                <a:latin typeface="Californian FB" pitchFamily="18" charset="0"/>
                <a:cs typeface="Times New Roman" pitchFamily="18" charset="0"/>
              </a:rPr>
              <a:t/>
            </a:r>
            <a:br>
              <a:rPr lang="en-US" b="1" kern="1200" dirty="0">
                <a:solidFill>
                  <a:schemeClr val="accent2">
                    <a:lumMod val="75000"/>
                  </a:schemeClr>
                </a:solidFill>
                <a:latin typeface="Californian FB" pitchFamily="18" charset="0"/>
                <a:cs typeface="Times New Roman" pitchFamily="18" charset="0"/>
              </a:rPr>
            </a:br>
            <a:r>
              <a:rPr lang="en-US" b="1" kern="1200" dirty="0">
                <a:solidFill>
                  <a:schemeClr val="accent2">
                    <a:lumMod val="75000"/>
                  </a:schemeClr>
                </a:solidFill>
                <a:latin typeface="Californian FB" pitchFamily="18" charset="0"/>
                <a:cs typeface="Times New Roman" pitchFamily="18" charset="0"/>
              </a:rPr>
              <a:t/>
            </a:r>
            <a:br>
              <a:rPr lang="en-US" b="1" kern="1200" dirty="0">
                <a:solidFill>
                  <a:schemeClr val="accent2">
                    <a:lumMod val="75000"/>
                  </a:schemeClr>
                </a:solidFill>
                <a:latin typeface="Californian FB" pitchFamily="18" charset="0"/>
                <a:cs typeface="Times New Roman" pitchFamily="18" charset="0"/>
              </a:rPr>
            </a:br>
            <a:r>
              <a:rPr lang="en-US" b="1" kern="1200" dirty="0">
                <a:solidFill>
                  <a:srgbClr val="002060"/>
                </a:solidFill>
                <a:latin typeface="Californian FB" pitchFamily="18" charset="0"/>
                <a:cs typeface="Times New Roman" pitchFamily="18" charset="0"/>
              </a:rPr>
              <a:t/>
            </a:r>
            <a:br>
              <a:rPr lang="en-US" b="1" kern="1200" dirty="0">
                <a:solidFill>
                  <a:srgbClr val="002060"/>
                </a:solidFill>
                <a:latin typeface="Californian FB" pitchFamily="18" charset="0"/>
                <a:cs typeface="Times New Roman" pitchFamily="18" charset="0"/>
              </a:rPr>
            </a:br>
            <a:endParaRPr lang="en-US" kern="1200" dirty="0">
              <a:solidFill>
                <a:schemeClr val="accent2">
                  <a:lumMod val="75000"/>
                </a:schemeClr>
              </a:solidFill>
              <a:latin typeface="Californian FB" pitchFamily="18" charset="0"/>
              <a:cs typeface="Times New Roman" pitchFamily="18" charset="0"/>
            </a:endParaRPr>
          </a:p>
        </p:txBody>
      </p:sp>
      <p:sp>
        <p:nvSpPr>
          <p:cNvPr id="14338" name="Subtitle 2"/>
          <p:cNvSpPr>
            <a:spLocks noGrp="1"/>
          </p:cNvSpPr>
          <p:nvPr>
            <p:ph type="subTitle" idx="4294967295"/>
          </p:nvPr>
        </p:nvSpPr>
        <p:spPr>
          <a:xfrm>
            <a:off x="533400" y="762000"/>
            <a:ext cx="8153400" cy="3657600"/>
          </a:xfrm>
        </p:spPr>
        <p:txBody>
          <a:bodyPr/>
          <a:lstStyle/>
          <a:p>
            <a:pPr marL="0" indent="0" algn="ctr" eaLnBrk="1" hangingPunct="1">
              <a:buFontTx/>
              <a:buNone/>
            </a:pPr>
            <a:r>
              <a:rPr lang="en-US" b="1" smtClean="0"/>
              <a:t>Expert Meeting - Mining Community Development Agreements</a:t>
            </a:r>
          </a:p>
          <a:p>
            <a:pPr marL="0" indent="0" algn="ctr" eaLnBrk="1" hangingPunct="1">
              <a:buFontTx/>
              <a:buNone/>
            </a:pPr>
            <a:r>
              <a:rPr lang="en-US" sz="4400" b="1" smtClean="0">
                <a:solidFill>
                  <a:srgbClr val="002060"/>
                </a:solidFill>
              </a:rPr>
              <a:t>Problems and Issues to Overcome</a:t>
            </a:r>
            <a:endParaRPr lang="en-US" sz="4400" smtClean="0">
              <a:solidFill>
                <a:srgbClr val="002060"/>
              </a:solidFill>
            </a:endParaRPr>
          </a:p>
          <a:p>
            <a:pPr marL="0" indent="0" algn="ctr" eaLnBrk="1" hangingPunct="1">
              <a:buFontTx/>
              <a:buNone/>
            </a:pPr>
            <a:r>
              <a:rPr lang="en-US" sz="2400" smtClean="0"/>
              <a:t>10 June 2011</a:t>
            </a:r>
          </a:p>
          <a:p>
            <a:pPr marL="0" indent="0" algn="ctr" eaLnBrk="1" hangingPunct="1">
              <a:buFontTx/>
              <a:buNone/>
            </a:pPr>
            <a:r>
              <a:rPr lang="en-US" sz="2400" smtClean="0"/>
              <a:t>Hotel Caransa</a:t>
            </a:r>
          </a:p>
          <a:p>
            <a:pPr marL="0" indent="0" algn="ctr" eaLnBrk="1" hangingPunct="1">
              <a:buFontTx/>
              <a:buNone/>
            </a:pPr>
            <a:r>
              <a:rPr lang="en-US" sz="2400" smtClean="0"/>
              <a:t>Amsterdam</a:t>
            </a:r>
            <a:endParaRPr lang="en-US" sz="2400" i="1" smtClean="0"/>
          </a:p>
          <a:p>
            <a:pPr marL="0" indent="0" algn="ctr" eaLnBrk="1" hangingPunct="1">
              <a:buFontTx/>
              <a:buNone/>
            </a:pPr>
            <a:r>
              <a:rPr lang="en-US" sz="2400" b="1" i="1" smtClean="0"/>
              <a:t>Luke Danielson</a:t>
            </a:r>
          </a:p>
          <a:p>
            <a:pPr marL="0" indent="0" algn="ctr" eaLnBrk="1" hangingPunct="1">
              <a:buFontTx/>
              <a:buNone/>
            </a:pPr>
            <a:r>
              <a:rPr lang="en-US" sz="2400" b="1" i="1" smtClean="0"/>
              <a:t>Sustainable Development Strategies Group</a:t>
            </a:r>
          </a:p>
          <a:p>
            <a:pPr marL="0" indent="0" algn="ctr" eaLnBrk="1" hangingPunct="1">
              <a:buFontTx/>
              <a:buNone/>
            </a:pPr>
            <a:r>
              <a:rPr lang="en-US" sz="2400" b="1" i="1" smtClean="0"/>
              <a:t>www.SDSG.org</a:t>
            </a:r>
            <a:endParaRPr lang="en-US" sz="2400" b="1" i="1" smtClean="0">
              <a:hlinkClick r:id="rId3"/>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idx="4294967295"/>
          </p:nvPr>
        </p:nvSpPr>
        <p:spPr>
          <a:xfrm>
            <a:off x="381000" y="228600"/>
            <a:ext cx="8229600" cy="1143000"/>
          </a:xfrm>
        </p:spPr>
        <p:txBody>
          <a:bodyPr/>
          <a:lstStyle/>
          <a:p>
            <a:pPr eaLnBrk="1" hangingPunct="1"/>
            <a:r>
              <a:rPr lang="en-US" sz="4000" b="1" smtClean="0">
                <a:solidFill>
                  <a:srgbClr val="00153E"/>
                </a:solidFill>
              </a:rPr>
              <a:t>WHAT IS THE NATIONAL ROLE IN CDAs?</a:t>
            </a:r>
          </a:p>
        </p:txBody>
      </p:sp>
      <p:sp>
        <p:nvSpPr>
          <p:cNvPr id="23554" name="Rectangle 3"/>
          <p:cNvSpPr>
            <a:spLocks noGrp="1"/>
          </p:cNvSpPr>
          <p:nvPr>
            <p:ph type="body" idx="4294967295"/>
          </p:nvPr>
        </p:nvSpPr>
        <p:spPr>
          <a:xfrm>
            <a:off x="457200" y="1143000"/>
            <a:ext cx="8229600" cy="5029200"/>
          </a:xfrm>
        </p:spPr>
        <p:txBody>
          <a:bodyPr/>
          <a:lstStyle/>
          <a:p>
            <a:pPr eaLnBrk="1" hangingPunct="1">
              <a:lnSpc>
                <a:spcPct val="80000"/>
              </a:lnSpc>
              <a:buFontTx/>
              <a:buNone/>
            </a:pPr>
            <a:endParaRPr lang="en-US" sz="2000" smtClean="0"/>
          </a:p>
          <a:p>
            <a:pPr eaLnBrk="1" hangingPunct="1">
              <a:lnSpc>
                <a:spcPct val="80000"/>
              </a:lnSpc>
              <a:buFont typeface="Wingdings" pitchFamily="2" charset="2"/>
              <a:buChar char="Ø"/>
            </a:pPr>
            <a:r>
              <a:rPr lang="en-US" sz="2000" smtClean="0"/>
              <a:t>CDAs </a:t>
            </a:r>
            <a:r>
              <a:rPr lang="en-US" sz="2000" u="sng" smtClean="0"/>
              <a:t>required</a:t>
            </a:r>
            <a:r>
              <a:rPr lang="en-US" sz="2000" smtClean="0"/>
              <a:t> by national law in some circumstances? Prohibited?</a:t>
            </a:r>
          </a:p>
          <a:p>
            <a:pPr eaLnBrk="1" hangingPunct="1">
              <a:lnSpc>
                <a:spcPct val="80000"/>
              </a:lnSpc>
              <a:buFont typeface="Wingdings" pitchFamily="2" charset="2"/>
              <a:buChar char="Ø"/>
            </a:pPr>
            <a:endParaRPr lang="en-US" sz="2000" u="sng" smtClean="0"/>
          </a:p>
          <a:p>
            <a:pPr eaLnBrk="1" hangingPunct="1">
              <a:lnSpc>
                <a:spcPct val="80000"/>
              </a:lnSpc>
              <a:buFont typeface="Wingdings" pitchFamily="2" charset="2"/>
              <a:buChar char="Ø"/>
            </a:pPr>
            <a:r>
              <a:rPr lang="en-US" sz="2000" u="sng" smtClean="0"/>
              <a:t>Contents </a:t>
            </a:r>
            <a:r>
              <a:rPr lang="en-US" sz="2000" smtClean="0"/>
              <a:t>of CDAs prescribed by national law?</a:t>
            </a:r>
          </a:p>
          <a:p>
            <a:pPr eaLnBrk="1" hangingPunct="1">
              <a:lnSpc>
                <a:spcPct val="80000"/>
              </a:lnSpc>
              <a:buFont typeface="Wingdings" pitchFamily="2" charset="2"/>
              <a:buChar char="Ø"/>
            </a:pPr>
            <a:endParaRPr lang="en-US" sz="2000" smtClean="0"/>
          </a:p>
          <a:p>
            <a:pPr eaLnBrk="1" hangingPunct="1">
              <a:lnSpc>
                <a:spcPct val="80000"/>
              </a:lnSpc>
              <a:buFont typeface="Wingdings" pitchFamily="2" charset="2"/>
              <a:buChar char="Ø"/>
            </a:pPr>
            <a:r>
              <a:rPr lang="en-US" sz="2000" smtClean="0"/>
              <a:t>Is spending on CDAs deductible from national taxes, or credited against other obligations to national government?</a:t>
            </a:r>
          </a:p>
          <a:p>
            <a:pPr eaLnBrk="1" hangingPunct="1">
              <a:lnSpc>
                <a:spcPct val="80000"/>
              </a:lnSpc>
              <a:buFontTx/>
              <a:buNone/>
            </a:pPr>
            <a:endParaRPr lang="en-US" sz="2000" smtClean="0"/>
          </a:p>
          <a:p>
            <a:pPr eaLnBrk="1" hangingPunct="1">
              <a:lnSpc>
                <a:spcPct val="80000"/>
              </a:lnSpc>
              <a:buFont typeface="Wingdings" pitchFamily="2" charset="2"/>
              <a:buChar char="Ø"/>
            </a:pPr>
            <a:r>
              <a:rPr lang="en-US" sz="2000" smtClean="0"/>
              <a:t>Where projects change ownership, are CDAs binding on “successors and assigns?” Is it national government’s role to ensure this is so?</a:t>
            </a:r>
          </a:p>
          <a:p>
            <a:pPr eaLnBrk="1" hangingPunct="1">
              <a:lnSpc>
                <a:spcPct val="80000"/>
              </a:lnSpc>
              <a:buFontTx/>
              <a:buNone/>
            </a:pPr>
            <a:endParaRPr lang="en-US" sz="2000" smtClean="0"/>
          </a:p>
          <a:p>
            <a:pPr eaLnBrk="1" hangingPunct="1">
              <a:lnSpc>
                <a:spcPct val="80000"/>
              </a:lnSpc>
              <a:buFont typeface="Wingdings" pitchFamily="2" charset="2"/>
              <a:buChar char="Ø"/>
            </a:pPr>
            <a:r>
              <a:rPr lang="en-US" sz="2000" smtClean="0"/>
              <a:t>Is a company’s failure to honor a CDA a violation of its agreement with national government?</a:t>
            </a:r>
          </a:p>
          <a:p>
            <a:pPr eaLnBrk="1" hangingPunct="1">
              <a:lnSpc>
                <a:spcPct val="80000"/>
              </a:lnSpc>
              <a:buFontTx/>
              <a:buNone/>
            </a:pPr>
            <a:endParaRPr lang="en-US" sz="2000" smtClean="0"/>
          </a:p>
          <a:p>
            <a:pPr eaLnBrk="1" hangingPunct="1">
              <a:lnSpc>
                <a:spcPct val="80000"/>
              </a:lnSpc>
              <a:buFont typeface="Wingdings" pitchFamily="2" charset="2"/>
              <a:buChar char="Ø"/>
            </a:pPr>
            <a:r>
              <a:rPr lang="en-US" sz="2000" smtClean="0"/>
              <a:t>Model Mine Development Agreement,</a:t>
            </a:r>
            <a:r>
              <a:rPr lang="en-US" sz="2000" smtClean="0">
                <a:hlinkClick r:id="rId2"/>
              </a:rPr>
              <a:t>www.mmdaproject.org</a:t>
            </a:r>
            <a:endParaRPr lang="en-US" sz="2000" smtClean="0"/>
          </a:p>
          <a:p>
            <a:pPr eaLnBrk="1" hangingPunct="1">
              <a:lnSpc>
                <a:spcPct val="80000"/>
              </a:lnSpc>
              <a:buFontTx/>
              <a:buNone/>
            </a:pPr>
            <a:endParaRPr lang="en-US" sz="2000" smtClean="0"/>
          </a:p>
          <a:p>
            <a:pPr eaLnBrk="1" hangingPunct="1">
              <a:lnSpc>
                <a:spcPct val="80000"/>
              </a:lnSpc>
              <a:buFont typeface="Wingdings" pitchFamily="2" charset="2"/>
              <a:buChar char="Ø"/>
            </a:pPr>
            <a:endParaRPr lang="en-US" sz="20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idx="4294967295"/>
          </p:nvPr>
        </p:nvSpPr>
        <p:spPr>
          <a:xfrm>
            <a:off x="381000" y="0"/>
            <a:ext cx="8229600" cy="1143000"/>
          </a:xfrm>
        </p:spPr>
        <p:txBody>
          <a:bodyPr/>
          <a:lstStyle/>
          <a:p>
            <a:pPr eaLnBrk="1" hangingPunct="1"/>
            <a:r>
              <a:rPr lang="en-US" sz="4000" b="1" smtClean="0">
                <a:solidFill>
                  <a:srgbClr val="00153E"/>
                </a:solidFill>
              </a:rPr>
              <a:t>COUNTRIES WITH CDA POLICIES OR REGULATIONS</a:t>
            </a:r>
            <a:r>
              <a:rPr lang="en-US" sz="4000" smtClean="0"/>
              <a:t> </a:t>
            </a:r>
          </a:p>
        </p:txBody>
      </p:sp>
      <p:sp>
        <p:nvSpPr>
          <p:cNvPr id="24578" name="Rectangle 3"/>
          <p:cNvSpPr>
            <a:spLocks noGrp="1"/>
          </p:cNvSpPr>
          <p:nvPr>
            <p:ph type="body" idx="4294967295"/>
          </p:nvPr>
        </p:nvSpPr>
        <p:spPr>
          <a:xfrm>
            <a:off x="304800" y="1143000"/>
            <a:ext cx="8229600" cy="4602163"/>
          </a:xfrm>
        </p:spPr>
        <p:txBody>
          <a:bodyPr/>
          <a:lstStyle/>
          <a:p>
            <a:pPr eaLnBrk="1" hangingPunct="1">
              <a:buFont typeface="Wingdings" pitchFamily="2" charset="2"/>
              <a:buChar char="Ø"/>
            </a:pPr>
            <a:r>
              <a:rPr lang="en-US" sz="2400" b="1" smtClean="0"/>
              <a:t>Sierra Leone</a:t>
            </a:r>
          </a:p>
          <a:p>
            <a:pPr lvl="2" eaLnBrk="1" hangingPunct="1"/>
            <a:r>
              <a:rPr lang="en-US" sz="2000" smtClean="0"/>
              <a:t>Sierra Leone Mines and Minerals Act 2009, Part XVI-Community Development</a:t>
            </a:r>
          </a:p>
          <a:p>
            <a:pPr eaLnBrk="1" hangingPunct="1">
              <a:buFont typeface="Wingdings" pitchFamily="2" charset="2"/>
              <a:buChar char="Ø"/>
            </a:pPr>
            <a:r>
              <a:rPr lang="en-US" sz="2400" b="1" smtClean="0"/>
              <a:t>Ghana</a:t>
            </a:r>
          </a:p>
          <a:p>
            <a:pPr lvl="2" eaLnBrk="1" hangingPunct="1"/>
            <a:r>
              <a:rPr lang="en-US" sz="2000" smtClean="0"/>
              <a:t>Ghana Minerals and Mining Act 2006, Section 73(1) and Section 73(3)</a:t>
            </a:r>
          </a:p>
          <a:p>
            <a:pPr eaLnBrk="1" hangingPunct="1">
              <a:buFont typeface="Wingdings" pitchFamily="2" charset="2"/>
              <a:buChar char="Ø"/>
            </a:pPr>
            <a:r>
              <a:rPr lang="en-US" sz="2400" b="1" smtClean="0"/>
              <a:t>South Africa</a:t>
            </a:r>
          </a:p>
          <a:p>
            <a:pPr lvl="2" eaLnBrk="1" hangingPunct="1"/>
            <a:r>
              <a:rPr lang="en-US" sz="2000" smtClean="0"/>
              <a:t>Mineral and Petroleum Resources Development Act 2002  </a:t>
            </a:r>
          </a:p>
          <a:p>
            <a:pPr eaLnBrk="1" hangingPunct="1">
              <a:buFont typeface="Wingdings" pitchFamily="2" charset="2"/>
              <a:buChar char="Ø"/>
            </a:pPr>
            <a:r>
              <a:rPr lang="en-US" sz="2400" b="1" smtClean="0"/>
              <a:t>Canada</a:t>
            </a:r>
          </a:p>
          <a:p>
            <a:pPr lvl="2" eaLnBrk="1" hangingPunct="1"/>
            <a:r>
              <a:rPr lang="en-US" sz="2000" smtClean="0"/>
              <a:t>Nunavut Land Claims Agreement and the Inuvialuit Final Agreement </a:t>
            </a:r>
          </a:p>
          <a:p>
            <a:pPr eaLnBrk="1" hangingPunct="1">
              <a:buFont typeface="Wingdings" pitchFamily="2" charset="2"/>
              <a:buChar char="Ø"/>
            </a:pPr>
            <a:r>
              <a:rPr lang="en-US" sz="2400" b="1" smtClean="0"/>
              <a:t>Australia</a:t>
            </a:r>
          </a:p>
          <a:p>
            <a:pPr lvl="2" eaLnBrk="1" hangingPunct="1"/>
            <a:r>
              <a:rPr lang="en-US" sz="2000" b="1" smtClean="0"/>
              <a:t> </a:t>
            </a:r>
            <a:r>
              <a:rPr lang="en-US" sz="2000" smtClean="0"/>
              <a:t>Native Title Act (NTA) and Indigenous Land Use Agreements (ILUA)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idx="4294967295"/>
          </p:nvPr>
        </p:nvSpPr>
        <p:spPr>
          <a:xfrm>
            <a:off x="457200" y="533400"/>
            <a:ext cx="8229600" cy="1143000"/>
          </a:xfrm>
        </p:spPr>
        <p:txBody>
          <a:bodyPr/>
          <a:lstStyle/>
          <a:p>
            <a:pPr eaLnBrk="1" hangingPunct="1"/>
            <a:r>
              <a:rPr lang="en-US" sz="4000" b="1" smtClean="0">
                <a:solidFill>
                  <a:srgbClr val="00153E"/>
                </a:solidFill>
              </a:rPr>
              <a:t>LOCAL CONTROL, LOCAL MANAGEMENT, </a:t>
            </a:r>
            <a:br>
              <a:rPr lang="en-US" sz="4000" b="1" smtClean="0">
                <a:solidFill>
                  <a:srgbClr val="00153E"/>
                </a:solidFill>
              </a:rPr>
            </a:br>
            <a:r>
              <a:rPr lang="en-US" sz="4000" b="1" smtClean="0">
                <a:solidFill>
                  <a:srgbClr val="00153E"/>
                </a:solidFill>
              </a:rPr>
              <a:t>AND LOCAL BENEFITS</a:t>
            </a:r>
          </a:p>
        </p:txBody>
      </p:sp>
      <p:sp>
        <p:nvSpPr>
          <p:cNvPr id="25602" name="Rectangle 3"/>
          <p:cNvSpPr>
            <a:spLocks noGrp="1"/>
          </p:cNvSpPr>
          <p:nvPr>
            <p:ph type="body" idx="4294967295"/>
          </p:nvPr>
        </p:nvSpPr>
        <p:spPr>
          <a:xfrm>
            <a:off x="533400" y="2332038"/>
            <a:ext cx="8229600" cy="4525962"/>
          </a:xfrm>
        </p:spPr>
        <p:txBody>
          <a:bodyPr/>
          <a:lstStyle/>
          <a:p>
            <a:pPr eaLnBrk="1" hangingPunct="1">
              <a:lnSpc>
                <a:spcPct val="90000"/>
              </a:lnSpc>
            </a:pPr>
            <a:r>
              <a:rPr lang="en-US" sz="2000" smtClean="0"/>
              <a:t>If there are to be local benefits, they </a:t>
            </a:r>
            <a:r>
              <a:rPr lang="en-US" sz="2000" u="sng" smtClean="0"/>
              <a:t>cannot </a:t>
            </a:r>
            <a:r>
              <a:rPr lang="en-US" sz="2000" smtClean="0"/>
              <a:t>simply be landed on people; there needs to be an ongoing process of participation and management, over decades.</a:t>
            </a:r>
          </a:p>
          <a:p>
            <a:pPr eaLnBrk="1" hangingPunct="1">
              <a:lnSpc>
                <a:spcPct val="90000"/>
              </a:lnSpc>
            </a:pPr>
            <a:endParaRPr lang="en-US" sz="2000" smtClean="0"/>
          </a:p>
          <a:p>
            <a:pPr eaLnBrk="1" hangingPunct="1">
              <a:lnSpc>
                <a:spcPct val="90000"/>
              </a:lnSpc>
            </a:pPr>
            <a:r>
              <a:rPr lang="en-US" sz="2000" smtClean="0"/>
              <a:t>If there is to be management of impacts on local communities, they have a critical, essential role in identification and management of issues that arise, over the project life.</a:t>
            </a:r>
          </a:p>
          <a:p>
            <a:pPr eaLnBrk="1" hangingPunct="1">
              <a:lnSpc>
                <a:spcPct val="90000"/>
              </a:lnSpc>
            </a:pPr>
            <a:endParaRPr lang="en-US" sz="2000" smtClean="0"/>
          </a:p>
          <a:p>
            <a:pPr eaLnBrk="1" hangingPunct="1">
              <a:lnSpc>
                <a:spcPct val="90000"/>
              </a:lnSpc>
            </a:pPr>
            <a:r>
              <a:rPr lang="en-US" sz="2000" smtClean="0"/>
              <a:t>This is really at the heart, for example, of IFC’s new requirements for project level grievance mechanisms.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idx="4294967295"/>
          </p:nvPr>
        </p:nvSpPr>
        <p:spPr>
          <a:xfrm>
            <a:off x="457200" y="381000"/>
            <a:ext cx="8229600" cy="1143000"/>
          </a:xfrm>
        </p:spPr>
        <p:txBody>
          <a:bodyPr/>
          <a:lstStyle/>
          <a:p>
            <a:pPr eaLnBrk="1" hangingPunct="1"/>
            <a:r>
              <a:rPr lang="en-US" sz="4000" b="1" smtClean="0">
                <a:solidFill>
                  <a:srgbClr val="00153E"/>
                </a:solidFill>
              </a:rPr>
              <a:t>LOCAL GOVERNANCE TODAY: A DRAMATIC </a:t>
            </a:r>
            <a:br>
              <a:rPr lang="en-US" sz="4000" b="1" smtClean="0">
                <a:solidFill>
                  <a:srgbClr val="00153E"/>
                </a:solidFill>
              </a:rPr>
            </a:br>
            <a:r>
              <a:rPr lang="en-US" sz="4000" b="1" smtClean="0">
                <a:solidFill>
                  <a:srgbClr val="00153E"/>
                </a:solidFill>
              </a:rPr>
              <a:t>RANGE OF POSSIBILITIES</a:t>
            </a:r>
          </a:p>
        </p:txBody>
      </p:sp>
      <p:sp>
        <p:nvSpPr>
          <p:cNvPr id="26626" name="Rectangle 3"/>
          <p:cNvSpPr>
            <a:spLocks noGrp="1"/>
          </p:cNvSpPr>
          <p:nvPr>
            <p:ph type="body" idx="4294967295"/>
          </p:nvPr>
        </p:nvSpPr>
        <p:spPr>
          <a:xfrm>
            <a:off x="533400" y="2133600"/>
            <a:ext cx="8229600" cy="4525963"/>
          </a:xfrm>
        </p:spPr>
        <p:txBody>
          <a:bodyPr/>
          <a:lstStyle/>
          <a:p>
            <a:pPr eaLnBrk="1" hangingPunct="1">
              <a:lnSpc>
                <a:spcPct val="80000"/>
              </a:lnSpc>
            </a:pPr>
            <a:r>
              <a:rPr lang="en-US" sz="2000" smtClean="0"/>
              <a:t>If there is to be a local role, there needs to be an assessment of the local institutions capable of playing that part.</a:t>
            </a:r>
          </a:p>
          <a:p>
            <a:pPr eaLnBrk="1" hangingPunct="1">
              <a:lnSpc>
                <a:spcPct val="80000"/>
              </a:lnSpc>
              <a:buFontTx/>
              <a:buNone/>
            </a:pPr>
            <a:endParaRPr lang="en-US" sz="2000" smtClean="0"/>
          </a:p>
          <a:p>
            <a:pPr eaLnBrk="1" hangingPunct="1">
              <a:lnSpc>
                <a:spcPct val="80000"/>
              </a:lnSpc>
            </a:pPr>
            <a:r>
              <a:rPr lang="en-US" sz="2000" smtClean="0"/>
              <a:t>In the richest countries, there are sometimes local government bodies with considerable capacity, local planning and zoning requirements, and considerable legal authority to determine outcomes.</a:t>
            </a:r>
          </a:p>
          <a:p>
            <a:pPr eaLnBrk="1" hangingPunct="1">
              <a:lnSpc>
                <a:spcPct val="80000"/>
              </a:lnSpc>
            </a:pPr>
            <a:endParaRPr lang="en-US" sz="2000" smtClean="0"/>
          </a:p>
          <a:p>
            <a:pPr eaLnBrk="1" hangingPunct="1">
              <a:lnSpc>
                <a:spcPct val="80000"/>
              </a:lnSpc>
            </a:pPr>
            <a:r>
              <a:rPr lang="en-US" sz="2000" smtClean="0"/>
              <a:t>In many cases, none of these things exist. </a:t>
            </a:r>
          </a:p>
          <a:p>
            <a:pPr eaLnBrk="1" hangingPunct="1">
              <a:lnSpc>
                <a:spcPct val="80000"/>
              </a:lnSpc>
            </a:pPr>
            <a:endParaRPr lang="en-US" sz="2000" smtClean="0"/>
          </a:p>
          <a:p>
            <a:pPr eaLnBrk="1" hangingPunct="1">
              <a:lnSpc>
                <a:spcPct val="80000"/>
              </a:lnSpc>
            </a:pPr>
            <a:r>
              <a:rPr lang="en-US" sz="2000" b="1" smtClean="0"/>
              <a:t>As we try to create mechanisms to fill the voids, we must be sure that we are promoting the development of better and stronger government, rather than creating alternatives to government.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idx="4294967295"/>
          </p:nvPr>
        </p:nvSpPr>
        <p:spPr>
          <a:xfrm>
            <a:off x="457200" y="381000"/>
            <a:ext cx="8229600" cy="1143000"/>
          </a:xfrm>
        </p:spPr>
        <p:txBody>
          <a:bodyPr/>
          <a:lstStyle/>
          <a:p>
            <a:pPr eaLnBrk="1" hangingPunct="1"/>
            <a:r>
              <a:rPr lang="en-US" sz="4000" b="1" smtClean="0">
                <a:solidFill>
                  <a:srgbClr val="00153E"/>
                </a:solidFill>
              </a:rPr>
              <a:t>THE COMPANY ROLE</a:t>
            </a:r>
          </a:p>
        </p:txBody>
      </p:sp>
      <p:sp>
        <p:nvSpPr>
          <p:cNvPr id="27650" name="Rectangle 3"/>
          <p:cNvSpPr>
            <a:spLocks noGrp="1"/>
          </p:cNvSpPr>
          <p:nvPr>
            <p:ph type="body" idx="4294967295"/>
          </p:nvPr>
        </p:nvSpPr>
        <p:spPr>
          <a:xfrm>
            <a:off x="533400" y="2133600"/>
            <a:ext cx="8229600" cy="4525963"/>
          </a:xfrm>
        </p:spPr>
        <p:txBody>
          <a:bodyPr/>
          <a:lstStyle/>
          <a:p>
            <a:pPr eaLnBrk="1" hangingPunct="1">
              <a:lnSpc>
                <a:spcPct val="80000"/>
              </a:lnSpc>
            </a:pPr>
            <a:r>
              <a:rPr lang="en-US" sz="2000" dirty="0" smtClean="0"/>
              <a:t>What are resource companies good at? What are they </a:t>
            </a:r>
            <a:r>
              <a:rPr lang="en-US" sz="2000" u="sng" dirty="0" smtClean="0"/>
              <a:t>not</a:t>
            </a:r>
            <a:r>
              <a:rPr lang="en-US" sz="2000" dirty="0" smtClean="0"/>
              <a:t> good at?</a:t>
            </a:r>
          </a:p>
          <a:p>
            <a:pPr eaLnBrk="1" hangingPunct="1">
              <a:lnSpc>
                <a:spcPct val="80000"/>
              </a:lnSpc>
              <a:buFontTx/>
              <a:buNone/>
            </a:pPr>
            <a:endParaRPr lang="en-US" sz="2000" dirty="0" smtClean="0"/>
          </a:p>
          <a:p>
            <a:pPr eaLnBrk="1" hangingPunct="1">
              <a:lnSpc>
                <a:spcPct val="80000"/>
              </a:lnSpc>
            </a:pPr>
            <a:r>
              <a:rPr lang="en-US" sz="2000" dirty="0" smtClean="0"/>
              <a:t>MODEL A: Development </a:t>
            </a:r>
            <a:r>
              <a:rPr lang="en-US" sz="2000" dirty="0" smtClean="0"/>
              <a:t>through providing money to others? </a:t>
            </a:r>
          </a:p>
          <a:p>
            <a:pPr eaLnBrk="1" hangingPunct="1">
              <a:lnSpc>
                <a:spcPct val="80000"/>
              </a:lnSpc>
              <a:buFontTx/>
              <a:buNone/>
            </a:pPr>
            <a:endParaRPr lang="en-US" sz="2000" dirty="0" smtClean="0"/>
          </a:p>
          <a:p>
            <a:pPr eaLnBrk="1" hangingPunct="1">
              <a:lnSpc>
                <a:spcPct val="80000"/>
              </a:lnSpc>
            </a:pPr>
            <a:r>
              <a:rPr lang="en-US" sz="2000" dirty="0" smtClean="0"/>
              <a:t>Who are the “others” where there is a governance vacuum? Must we create the “others?” Do we know how</a:t>
            </a:r>
            <a:r>
              <a:rPr lang="en-US" sz="2000" dirty="0" smtClean="0"/>
              <a:t>?</a:t>
            </a:r>
          </a:p>
          <a:p>
            <a:pPr eaLnBrk="1" hangingPunct="1">
              <a:lnSpc>
                <a:spcPct val="80000"/>
              </a:lnSpc>
              <a:buNone/>
            </a:pPr>
            <a:endParaRPr lang="en-US" sz="2000" dirty="0" smtClean="0"/>
          </a:p>
          <a:p>
            <a:pPr eaLnBrk="1" hangingPunct="1">
              <a:lnSpc>
                <a:spcPct val="80000"/>
              </a:lnSpc>
            </a:pPr>
            <a:r>
              <a:rPr lang="en-US" sz="2000" dirty="0" smtClean="0"/>
              <a:t> </a:t>
            </a:r>
            <a:r>
              <a:rPr lang="en-US" sz="2000" dirty="0" smtClean="0"/>
              <a:t>Are NGOs willing to work with companies to deliver development? On what terms?</a:t>
            </a:r>
            <a:endParaRPr lang="en-US" sz="2000" dirty="0" smtClean="0"/>
          </a:p>
          <a:p>
            <a:pPr eaLnBrk="1" hangingPunct="1">
              <a:lnSpc>
                <a:spcPct val="80000"/>
              </a:lnSpc>
            </a:pPr>
            <a:endParaRPr lang="en-US" sz="2000" dirty="0" smtClean="0"/>
          </a:p>
          <a:p>
            <a:pPr eaLnBrk="1" hangingPunct="1">
              <a:lnSpc>
                <a:spcPct val="80000"/>
              </a:lnSpc>
            </a:pPr>
            <a:r>
              <a:rPr lang="en-US" sz="2000" dirty="0" smtClean="0"/>
              <a:t>MODEL B: Development </a:t>
            </a:r>
            <a:r>
              <a:rPr lang="en-US" sz="2000" dirty="0" smtClean="0"/>
              <a:t>through “linkages?” Jobs and job training; backward and forward linkages and capacity building; health and education, transportation, communication and other infrastructure.</a:t>
            </a:r>
          </a:p>
          <a:p>
            <a:pPr eaLnBrk="1" hangingPunct="1">
              <a:lnSpc>
                <a:spcPct val="80000"/>
              </a:lnSpc>
              <a:buFontTx/>
              <a:buNone/>
            </a:pPr>
            <a:endParaRPr lang="en-US" sz="2000" dirty="0" smtClean="0"/>
          </a:p>
          <a:p>
            <a:pPr eaLnBrk="1" hangingPunct="1">
              <a:lnSpc>
                <a:spcPct val="80000"/>
              </a:lnSpc>
            </a:pPr>
            <a:r>
              <a:rPr lang="en-US" sz="2000" dirty="0" smtClean="0"/>
              <a:t>MODEL C: A </a:t>
            </a:r>
            <a:r>
              <a:rPr lang="en-US" sz="2000" dirty="0" smtClean="0"/>
              <a:t>mixture of money and linkages? </a:t>
            </a:r>
          </a:p>
          <a:p>
            <a:pPr eaLnBrk="1" hangingPunct="1">
              <a:lnSpc>
                <a:spcPct val="80000"/>
              </a:lnSpc>
              <a:buFontTx/>
              <a:buNone/>
            </a:pPr>
            <a:endParaRPr lang="en-US"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idx="4294967295"/>
          </p:nvPr>
        </p:nvSpPr>
        <p:spPr>
          <a:xfrm>
            <a:off x="457200" y="381000"/>
            <a:ext cx="8229600" cy="1143000"/>
          </a:xfrm>
        </p:spPr>
        <p:txBody>
          <a:bodyPr/>
          <a:lstStyle/>
          <a:p>
            <a:pPr eaLnBrk="1" hangingPunct="1"/>
            <a:r>
              <a:rPr lang="en-US" sz="4000" b="1" smtClean="0">
                <a:solidFill>
                  <a:srgbClr val="00153E"/>
                </a:solidFill>
              </a:rPr>
              <a:t>BUILDING THE CAPACITY TO NEGOTIATE</a:t>
            </a:r>
          </a:p>
        </p:txBody>
      </p:sp>
      <p:sp>
        <p:nvSpPr>
          <p:cNvPr id="29698" name="Rectangle 3"/>
          <p:cNvSpPr>
            <a:spLocks noGrp="1"/>
          </p:cNvSpPr>
          <p:nvPr>
            <p:ph type="body" idx="4294967295"/>
          </p:nvPr>
        </p:nvSpPr>
        <p:spPr>
          <a:xfrm>
            <a:off x="533400" y="1676400"/>
            <a:ext cx="8229600" cy="4525963"/>
          </a:xfrm>
        </p:spPr>
        <p:txBody>
          <a:bodyPr/>
          <a:lstStyle/>
          <a:p>
            <a:pPr eaLnBrk="1" hangingPunct="1">
              <a:lnSpc>
                <a:spcPct val="80000"/>
              </a:lnSpc>
              <a:buFontTx/>
              <a:buNone/>
            </a:pPr>
            <a:endParaRPr lang="en-US" sz="2000" smtClean="0"/>
          </a:p>
          <a:p>
            <a:pPr eaLnBrk="1" hangingPunct="1">
              <a:lnSpc>
                <a:spcPct val="80000"/>
              </a:lnSpc>
            </a:pPr>
            <a:r>
              <a:rPr lang="en-US" sz="2000" smtClean="0"/>
              <a:t>Many communities have no experience with large resource development projects and no real ability to make quick and binding decisions about their future.</a:t>
            </a:r>
          </a:p>
          <a:p>
            <a:pPr eaLnBrk="1" hangingPunct="1">
              <a:lnSpc>
                <a:spcPct val="80000"/>
              </a:lnSpc>
              <a:buFontTx/>
              <a:buNone/>
            </a:pPr>
            <a:endParaRPr lang="en-US" sz="2000" smtClean="0"/>
          </a:p>
          <a:p>
            <a:pPr eaLnBrk="1" hangingPunct="1">
              <a:lnSpc>
                <a:spcPct val="80000"/>
              </a:lnSpc>
            </a:pPr>
            <a:r>
              <a:rPr lang="en-US" sz="2000" smtClean="0"/>
              <a:t>Some companies have real problems with “paying them to learn how to ask for more” and see this as an inherent conflict in interests.</a:t>
            </a:r>
          </a:p>
          <a:p>
            <a:pPr eaLnBrk="1" hangingPunct="1">
              <a:lnSpc>
                <a:spcPct val="80000"/>
              </a:lnSpc>
              <a:buFontTx/>
              <a:buNone/>
            </a:pPr>
            <a:endParaRPr lang="en-US" sz="2000" smtClean="0"/>
          </a:p>
          <a:p>
            <a:pPr eaLnBrk="1" hangingPunct="1">
              <a:lnSpc>
                <a:spcPct val="80000"/>
              </a:lnSpc>
            </a:pPr>
            <a:r>
              <a:rPr lang="en-US" sz="2000" smtClean="0"/>
              <a:t>Part of the solution may be a series of agreements, escalating in scope, or periodic renegotiation.  But many of the “finance types” are very resistant to “open ended” future costs.</a:t>
            </a:r>
          </a:p>
          <a:p>
            <a:pPr eaLnBrk="1" hangingPunct="1">
              <a:lnSpc>
                <a:spcPct val="80000"/>
              </a:lnSpc>
              <a:buFontTx/>
              <a:buNone/>
            </a:pPr>
            <a:endParaRPr lang="en-US" sz="2000" smtClean="0"/>
          </a:p>
          <a:p>
            <a:pPr eaLnBrk="1" hangingPunct="1">
              <a:lnSpc>
                <a:spcPct val="80000"/>
              </a:lnSpc>
            </a:pPr>
            <a:r>
              <a:rPr lang="en-US" sz="2000" smtClean="0"/>
              <a:t>The community may need time to acquire understanding of its options and the expertise to make durable choices.  The “finance types” are often in a hurry, or working under institutional or legal deadlines of limited relevance to the community.</a:t>
            </a:r>
          </a:p>
          <a:p>
            <a:pPr eaLnBrk="1" hangingPunct="1">
              <a:lnSpc>
                <a:spcPct val="80000"/>
              </a:lnSpc>
              <a:buFontTx/>
              <a:buNone/>
            </a:pPr>
            <a:r>
              <a:rPr lang="en-US" sz="2000"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idx="4294967295"/>
          </p:nvPr>
        </p:nvSpPr>
        <p:spPr>
          <a:xfrm>
            <a:off x="457200" y="381000"/>
            <a:ext cx="8229600" cy="1143000"/>
          </a:xfrm>
        </p:spPr>
        <p:txBody>
          <a:bodyPr/>
          <a:lstStyle/>
          <a:p>
            <a:pPr eaLnBrk="1" hangingPunct="1"/>
            <a:r>
              <a:rPr lang="en-US" sz="4000" b="1" smtClean="0">
                <a:solidFill>
                  <a:srgbClr val="00153E"/>
                </a:solidFill>
              </a:rPr>
              <a:t>REVENUE FLOWS AND TIMING</a:t>
            </a:r>
          </a:p>
        </p:txBody>
      </p:sp>
      <p:sp>
        <p:nvSpPr>
          <p:cNvPr id="31746" name="Rectangle 3"/>
          <p:cNvSpPr>
            <a:spLocks noGrp="1"/>
          </p:cNvSpPr>
          <p:nvPr>
            <p:ph type="body" idx="4294967295"/>
          </p:nvPr>
        </p:nvSpPr>
        <p:spPr>
          <a:xfrm>
            <a:off x="533400" y="1676400"/>
            <a:ext cx="8229600" cy="4525963"/>
          </a:xfrm>
        </p:spPr>
        <p:txBody>
          <a:bodyPr/>
          <a:lstStyle/>
          <a:p>
            <a:pPr eaLnBrk="1" hangingPunct="1">
              <a:lnSpc>
                <a:spcPct val="80000"/>
              </a:lnSpc>
              <a:buFontTx/>
              <a:buNone/>
            </a:pPr>
            <a:endParaRPr lang="en-US" sz="2000" smtClean="0"/>
          </a:p>
          <a:p>
            <a:pPr eaLnBrk="1" hangingPunct="1">
              <a:lnSpc>
                <a:spcPct val="80000"/>
              </a:lnSpc>
            </a:pPr>
            <a:r>
              <a:rPr lang="en-US" sz="2000" smtClean="0"/>
              <a:t>“Achieving production” may occur only after years of dramatic impact. “Earning income” may come even later. So any revenues based on production or earnings will only start years </a:t>
            </a:r>
            <a:r>
              <a:rPr lang="en-US" sz="2000" u="sng" smtClean="0"/>
              <a:t>after </a:t>
            </a:r>
            <a:r>
              <a:rPr lang="en-US" sz="2000" smtClean="0"/>
              <a:t>massive impacts.</a:t>
            </a:r>
          </a:p>
          <a:p>
            <a:pPr eaLnBrk="1" hangingPunct="1">
              <a:lnSpc>
                <a:spcPct val="80000"/>
              </a:lnSpc>
              <a:buFontTx/>
              <a:buNone/>
            </a:pPr>
            <a:endParaRPr lang="en-US" sz="2000" smtClean="0"/>
          </a:p>
          <a:p>
            <a:pPr eaLnBrk="1" hangingPunct="1">
              <a:lnSpc>
                <a:spcPct val="80000"/>
              </a:lnSpc>
            </a:pPr>
            <a:r>
              <a:rPr lang="en-US" sz="2000" smtClean="0"/>
              <a:t>Revenues based on production or income will often produce wild oscillations depending on commodity prices; this makes planning for development efforts extremely difficult.</a:t>
            </a:r>
          </a:p>
          <a:p>
            <a:pPr eaLnBrk="1" hangingPunct="1">
              <a:lnSpc>
                <a:spcPct val="80000"/>
              </a:lnSpc>
              <a:buFontTx/>
              <a:buNone/>
            </a:pPr>
            <a:endParaRPr lang="en-US" sz="2000" smtClean="0"/>
          </a:p>
          <a:p>
            <a:pPr eaLnBrk="1" hangingPunct="1">
              <a:lnSpc>
                <a:spcPct val="80000"/>
              </a:lnSpc>
            </a:pPr>
            <a:r>
              <a:rPr lang="en-US" sz="2000" smtClean="0"/>
              <a:t>There are often extreme social, economic and environmental impacts at and after closure. Where are the revenues to manage these?</a:t>
            </a:r>
          </a:p>
          <a:p>
            <a:pPr eaLnBrk="1" hangingPunct="1">
              <a:lnSpc>
                <a:spcPct val="80000"/>
              </a:lnSpc>
              <a:buFontTx/>
              <a:buNone/>
            </a:pPr>
            <a:r>
              <a:rPr lang="en-US" sz="2000" smtClean="0"/>
              <a:t> </a:t>
            </a:r>
          </a:p>
          <a:p>
            <a:pPr eaLnBrk="1" hangingPunct="1">
              <a:lnSpc>
                <a:spcPct val="80000"/>
              </a:lnSpc>
            </a:pPr>
            <a:r>
              <a:rPr lang="en-US" sz="2000" smtClean="0"/>
              <a:t>Where are the funds to come from to build the capacity to negotiate, before any agreement exists?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idx="4294967295"/>
          </p:nvPr>
        </p:nvSpPr>
        <p:spPr>
          <a:xfrm>
            <a:off x="457200" y="304800"/>
            <a:ext cx="8229600" cy="1143000"/>
          </a:xfrm>
        </p:spPr>
        <p:txBody>
          <a:bodyPr/>
          <a:lstStyle/>
          <a:p>
            <a:pPr eaLnBrk="1" hangingPunct="1"/>
            <a:r>
              <a:rPr lang="en-US" sz="4000" b="1" smtClean="0">
                <a:solidFill>
                  <a:srgbClr val="00153E"/>
                </a:solidFill>
              </a:rPr>
              <a:t>TOOLS FOR WHICH COMMUNITIES?</a:t>
            </a:r>
          </a:p>
        </p:txBody>
      </p:sp>
      <p:sp>
        <p:nvSpPr>
          <p:cNvPr id="33794" name="Rectangle 3"/>
          <p:cNvSpPr>
            <a:spLocks noGrp="1"/>
          </p:cNvSpPr>
          <p:nvPr>
            <p:ph type="body" idx="4294967295"/>
          </p:nvPr>
        </p:nvSpPr>
        <p:spPr>
          <a:xfrm>
            <a:off x="381000" y="1828800"/>
            <a:ext cx="8229600" cy="4525963"/>
          </a:xfrm>
        </p:spPr>
        <p:txBody>
          <a:bodyPr/>
          <a:lstStyle/>
          <a:p>
            <a:pPr eaLnBrk="1" hangingPunct="1">
              <a:lnSpc>
                <a:spcPct val="80000"/>
              </a:lnSpc>
              <a:buFont typeface="Wingdings" pitchFamily="2" charset="2"/>
              <a:buChar char="Ø"/>
            </a:pPr>
            <a:r>
              <a:rPr lang="en-US" sz="2000" smtClean="0"/>
              <a:t>Inclusion of some communities and exclusion of others is a widely reported source of conflict.</a:t>
            </a:r>
          </a:p>
          <a:p>
            <a:pPr eaLnBrk="1" hangingPunct="1">
              <a:lnSpc>
                <a:spcPct val="80000"/>
              </a:lnSpc>
              <a:buFontTx/>
              <a:buNone/>
            </a:pPr>
            <a:endParaRPr lang="en-US" sz="2000" smtClean="0"/>
          </a:p>
          <a:p>
            <a:pPr eaLnBrk="1" hangingPunct="1">
              <a:lnSpc>
                <a:spcPct val="80000"/>
              </a:lnSpc>
              <a:buFont typeface="Wingdings" pitchFamily="2" charset="2"/>
              <a:buChar char="Ø"/>
            </a:pPr>
            <a:r>
              <a:rPr lang="en-US" sz="2000" smtClean="0"/>
              <a:t>There has been considerable search for a ‘formula’ that would identify the communities where some kind of agreement should be sought, e.g. the “five kilometer radius.”</a:t>
            </a:r>
          </a:p>
          <a:p>
            <a:pPr eaLnBrk="1" hangingPunct="1">
              <a:lnSpc>
                <a:spcPct val="80000"/>
              </a:lnSpc>
              <a:buFont typeface="Wingdings" pitchFamily="2" charset="2"/>
              <a:buChar char="Ø"/>
            </a:pPr>
            <a:endParaRPr lang="en-US" sz="2000" smtClean="0"/>
          </a:p>
          <a:p>
            <a:pPr eaLnBrk="1" hangingPunct="1">
              <a:lnSpc>
                <a:spcPct val="80000"/>
              </a:lnSpc>
              <a:buFont typeface="Wingdings" pitchFamily="2" charset="2"/>
              <a:buChar char="Ø"/>
            </a:pPr>
            <a:r>
              <a:rPr lang="en-US" sz="2000" smtClean="0"/>
              <a:t>The concern is apparently that if we need to use human judgment, this creates the potential for arbitrary or abusive results</a:t>
            </a:r>
          </a:p>
          <a:p>
            <a:pPr eaLnBrk="1" hangingPunct="1">
              <a:lnSpc>
                <a:spcPct val="80000"/>
              </a:lnSpc>
              <a:buFont typeface="Wingdings" pitchFamily="2" charset="2"/>
              <a:buChar char="Ø"/>
            </a:pPr>
            <a:endParaRPr lang="en-US" sz="2000" b="1" smtClean="0"/>
          </a:p>
          <a:p>
            <a:pPr eaLnBrk="1" hangingPunct="1">
              <a:lnSpc>
                <a:spcPct val="80000"/>
              </a:lnSpc>
              <a:buFont typeface="Wingdings" pitchFamily="2" charset="2"/>
              <a:buChar char="Ø"/>
            </a:pPr>
            <a:r>
              <a:rPr lang="en-US" sz="2000" b="1" smtClean="0"/>
              <a:t>The real questions are:</a:t>
            </a:r>
          </a:p>
          <a:p>
            <a:pPr eaLnBrk="1" hangingPunct="1">
              <a:lnSpc>
                <a:spcPct val="80000"/>
              </a:lnSpc>
              <a:buFont typeface="Wingdings" pitchFamily="2" charset="2"/>
              <a:buNone/>
            </a:pPr>
            <a:endParaRPr lang="en-US" sz="2000" b="1" smtClean="0"/>
          </a:p>
          <a:p>
            <a:pPr lvl="3" eaLnBrk="1" hangingPunct="1">
              <a:lnSpc>
                <a:spcPct val="80000"/>
              </a:lnSpc>
              <a:buFont typeface="Courier New" pitchFamily="49" charset="0"/>
              <a:buChar char="o"/>
            </a:pPr>
            <a:r>
              <a:rPr lang="en-US" b="1" smtClean="0"/>
              <a:t>Is there an impact that requires management?</a:t>
            </a:r>
          </a:p>
          <a:p>
            <a:pPr lvl="3" eaLnBrk="1" hangingPunct="1">
              <a:lnSpc>
                <a:spcPct val="80000"/>
              </a:lnSpc>
              <a:buFont typeface="Courier New" pitchFamily="49" charset="0"/>
              <a:buChar char="o"/>
            </a:pPr>
            <a:r>
              <a:rPr lang="en-US" b="1" smtClean="0"/>
              <a:t>Are there development opportunities we should try to take advantage of?</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p:cNvSpPr>
          <p:nvPr>
            <p:ph type="title" idx="4294967295"/>
          </p:nvPr>
        </p:nvSpPr>
        <p:spPr>
          <a:xfrm>
            <a:off x="457200" y="304800"/>
            <a:ext cx="8229600" cy="1143000"/>
          </a:xfrm>
        </p:spPr>
        <p:txBody>
          <a:bodyPr/>
          <a:lstStyle/>
          <a:p>
            <a:pPr eaLnBrk="1" hangingPunct="1"/>
            <a:r>
              <a:rPr lang="en-US" sz="4000" smtClean="0"/>
              <a:t/>
            </a:r>
            <a:br>
              <a:rPr lang="en-US" sz="4000" smtClean="0"/>
            </a:br>
            <a:r>
              <a:rPr lang="en-US" sz="4000" i="1" smtClean="0"/>
              <a:t/>
            </a:r>
            <a:br>
              <a:rPr lang="en-US" sz="4000" i="1" smtClean="0"/>
            </a:br>
            <a:endParaRPr lang="en-US" sz="4000" i="1" smtClean="0"/>
          </a:p>
        </p:txBody>
      </p:sp>
      <p:sp>
        <p:nvSpPr>
          <p:cNvPr id="34818" name="Text Box 5"/>
          <p:cNvSpPr txBox="1">
            <a:spLocks noChangeArrowheads="1"/>
          </p:cNvSpPr>
          <p:nvPr/>
        </p:nvSpPr>
        <p:spPr bwMode="auto">
          <a:xfrm>
            <a:off x="304800" y="0"/>
            <a:ext cx="8534400" cy="1920875"/>
          </a:xfrm>
          <a:prstGeom prst="rect">
            <a:avLst/>
          </a:prstGeom>
          <a:noFill/>
          <a:ln w="9525">
            <a:noFill/>
            <a:miter lim="800000"/>
            <a:headEnd/>
            <a:tailEnd/>
          </a:ln>
        </p:spPr>
        <p:txBody>
          <a:bodyPr>
            <a:spAutoFit/>
          </a:bodyPr>
          <a:lstStyle/>
          <a:p>
            <a:pPr algn="ctr">
              <a:spcBef>
                <a:spcPct val="50000"/>
              </a:spcBef>
            </a:pPr>
            <a:r>
              <a:rPr lang="en-US" sz="4000" b="1">
                <a:solidFill>
                  <a:srgbClr val="00153E"/>
                </a:solidFill>
                <a:latin typeface="Calibri" pitchFamily="34" charset="0"/>
              </a:rPr>
              <a:t>Transport Route for the Antamina Mine and the Port of Huarmey</a:t>
            </a:r>
            <a:br>
              <a:rPr lang="en-US" sz="4000" b="1">
                <a:solidFill>
                  <a:srgbClr val="00153E"/>
                </a:solidFill>
                <a:latin typeface="Calibri" pitchFamily="34" charset="0"/>
              </a:rPr>
            </a:br>
            <a:endParaRPr lang="en-US" sz="4000" b="1">
              <a:solidFill>
                <a:srgbClr val="00153E"/>
              </a:solidFill>
              <a:latin typeface="Calibri" pitchFamily="34" charset="0"/>
            </a:endParaRPr>
          </a:p>
        </p:txBody>
      </p:sp>
      <p:pic>
        <p:nvPicPr>
          <p:cNvPr id="34819" name="Picture 8" descr="Antamina"/>
          <p:cNvPicPr>
            <a:picLocks noChangeAspect="1" noChangeArrowheads="1"/>
          </p:cNvPicPr>
          <p:nvPr/>
        </p:nvPicPr>
        <p:blipFill>
          <a:blip r:embed="rId2" cstate="print"/>
          <a:srcRect/>
          <a:stretch>
            <a:fillRect/>
          </a:stretch>
        </p:blipFill>
        <p:spPr bwMode="auto">
          <a:xfrm>
            <a:off x="228600" y="2133600"/>
            <a:ext cx="3919538" cy="4205288"/>
          </a:xfrm>
          <a:prstGeom prst="rect">
            <a:avLst/>
          </a:prstGeom>
          <a:noFill/>
          <a:ln w="19050">
            <a:solidFill>
              <a:srgbClr val="000000"/>
            </a:solidFill>
            <a:miter lim="800000"/>
            <a:headEnd/>
            <a:tailEnd/>
          </a:ln>
        </p:spPr>
      </p:pic>
      <p:pic>
        <p:nvPicPr>
          <p:cNvPr id="34820" name="Picture 9" descr="Huarmey"/>
          <p:cNvPicPr>
            <a:picLocks noChangeAspect="1" noChangeArrowheads="1"/>
          </p:cNvPicPr>
          <p:nvPr/>
        </p:nvPicPr>
        <p:blipFill>
          <a:blip r:embed="rId3" cstate="print"/>
          <a:srcRect/>
          <a:stretch>
            <a:fillRect/>
          </a:stretch>
        </p:blipFill>
        <p:spPr bwMode="auto">
          <a:xfrm>
            <a:off x="4572000" y="2209800"/>
            <a:ext cx="4181475" cy="3657600"/>
          </a:xfrm>
          <a:prstGeom prst="rect">
            <a:avLst/>
          </a:prstGeom>
          <a:noFill/>
          <a:ln w="38100">
            <a:solidFill>
              <a:srgbClr val="000000"/>
            </a:solidFill>
            <a:miter lim="800000"/>
            <a:headEnd/>
            <a:tailEnd/>
          </a:ln>
        </p:spPr>
      </p:pic>
      <p:sp>
        <p:nvSpPr>
          <p:cNvPr id="34821" name="Text Box 10"/>
          <p:cNvSpPr txBox="1">
            <a:spLocks noChangeArrowheads="1"/>
          </p:cNvSpPr>
          <p:nvPr/>
        </p:nvSpPr>
        <p:spPr bwMode="auto">
          <a:xfrm>
            <a:off x="4724400" y="1828800"/>
            <a:ext cx="2863850" cy="915988"/>
          </a:xfrm>
          <a:prstGeom prst="rect">
            <a:avLst/>
          </a:prstGeom>
          <a:noFill/>
          <a:ln w="9525">
            <a:noFill/>
            <a:miter lim="800000"/>
            <a:headEnd/>
            <a:tailEnd/>
          </a:ln>
        </p:spPr>
        <p:txBody>
          <a:bodyPr wrap="none">
            <a:spAutoFit/>
          </a:bodyPr>
          <a:lstStyle/>
          <a:p>
            <a:r>
              <a:rPr lang="en-US" b="1"/>
              <a:t>            Town of Huarmey</a:t>
            </a:r>
          </a:p>
          <a:p>
            <a:endParaRPr lang="en-GB" b="1"/>
          </a:p>
          <a:p>
            <a:endParaRPr lang="en-US"/>
          </a:p>
        </p:txBody>
      </p:sp>
      <p:sp>
        <p:nvSpPr>
          <p:cNvPr id="34822" name="Text Box 11"/>
          <p:cNvSpPr txBox="1">
            <a:spLocks noChangeArrowheads="1"/>
          </p:cNvSpPr>
          <p:nvPr/>
        </p:nvSpPr>
        <p:spPr bwMode="auto">
          <a:xfrm>
            <a:off x="1066800" y="1752600"/>
            <a:ext cx="1809750" cy="641350"/>
          </a:xfrm>
          <a:prstGeom prst="rect">
            <a:avLst/>
          </a:prstGeom>
          <a:noFill/>
          <a:ln w="9525">
            <a:noFill/>
            <a:miter lim="800000"/>
            <a:headEnd/>
            <a:tailEnd/>
          </a:ln>
        </p:spPr>
        <p:txBody>
          <a:bodyPr wrap="none">
            <a:spAutoFit/>
          </a:bodyPr>
          <a:lstStyle/>
          <a:p>
            <a:pPr eaLnBrk="0" hangingPunct="0">
              <a:spcBef>
                <a:spcPct val="20000"/>
              </a:spcBef>
              <a:buFont typeface="Arial" charset="0"/>
              <a:buNone/>
            </a:pPr>
            <a:r>
              <a:rPr lang="en-US" b="1"/>
              <a:t>Antamina Mine</a:t>
            </a:r>
            <a:endParaRPr lang="en-GB" b="1"/>
          </a:p>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idx="4294967295"/>
          </p:nvPr>
        </p:nvSpPr>
        <p:spPr>
          <a:xfrm>
            <a:off x="457200" y="609600"/>
            <a:ext cx="8229600" cy="1143000"/>
          </a:xfrm>
        </p:spPr>
        <p:txBody>
          <a:bodyPr/>
          <a:lstStyle/>
          <a:p>
            <a:pPr eaLnBrk="1" hangingPunct="1"/>
            <a:r>
              <a:rPr lang="en-US" sz="4000" b="1" smtClean="0">
                <a:solidFill>
                  <a:srgbClr val="00153E"/>
                </a:solidFill>
              </a:rPr>
              <a:t>Yanacocha Mine in Relationship to Choropampa</a:t>
            </a:r>
            <a:r>
              <a:rPr lang="en-US" sz="4000" b="1" i="1" smtClean="0">
                <a:solidFill>
                  <a:srgbClr val="00153E"/>
                </a:solidFill>
              </a:rPr>
              <a:t/>
            </a:r>
            <a:br>
              <a:rPr lang="en-US" sz="4000" b="1" i="1" smtClean="0">
                <a:solidFill>
                  <a:srgbClr val="00153E"/>
                </a:solidFill>
              </a:rPr>
            </a:br>
            <a:endParaRPr lang="en-US" sz="4000" b="1" i="1" smtClean="0">
              <a:solidFill>
                <a:srgbClr val="00153E"/>
              </a:solidFill>
            </a:endParaRPr>
          </a:p>
        </p:txBody>
      </p:sp>
      <p:pic>
        <p:nvPicPr>
          <p:cNvPr id="35842" name="Picture 4" descr="CAM990"/>
          <p:cNvPicPr>
            <a:picLocks noChangeAspect="1" noChangeArrowheads="1"/>
          </p:cNvPicPr>
          <p:nvPr/>
        </p:nvPicPr>
        <p:blipFill>
          <a:blip r:embed="rId2" cstate="print"/>
          <a:srcRect/>
          <a:stretch>
            <a:fillRect/>
          </a:stretch>
        </p:blipFill>
        <p:spPr bwMode="auto">
          <a:xfrm>
            <a:off x="2286000" y="1752600"/>
            <a:ext cx="4098925" cy="4229100"/>
          </a:xfrm>
          <a:prstGeom prst="rect">
            <a:avLst/>
          </a:prstGeom>
          <a:noFill/>
          <a:ln w="19050">
            <a:solidFill>
              <a:srgbClr val="000000"/>
            </a:solid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idx="4294967295"/>
          </p:nvPr>
        </p:nvSpPr>
        <p:spPr>
          <a:xfrm>
            <a:off x="457200" y="533400"/>
            <a:ext cx="8229600" cy="1143000"/>
          </a:xfrm>
        </p:spPr>
        <p:txBody>
          <a:bodyPr/>
          <a:lstStyle/>
          <a:p>
            <a:pPr eaLnBrk="1" hangingPunct="1"/>
            <a:r>
              <a:rPr lang="en-US" sz="4000" b="1" smtClean="0">
                <a:solidFill>
                  <a:srgbClr val="00153E"/>
                </a:solidFill>
              </a:rPr>
              <a:t>THE OBJECTIVE (1)</a:t>
            </a:r>
            <a:r>
              <a:rPr lang="en-US" sz="4000" smtClean="0">
                <a:solidFill>
                  <a:srgbClr val="00153E"/>
                </a:solidFill>
              </a:rPr>
              <a:t/>
            </a:r>
            <a:br>
              <a:rPr lang="en-US" sz="4000" smtClean="0">
                <a:solidFill>
                  <a:srgbClr val="00153E"/>
                </a:solidFill>
              </a:rPr>
            </a:br>
            <a:endParaRPr lang="en-US" sz="4000" smtClean="0">
              <a:solidFill>
                <a:srgbClr val="00153E"/>
              </a:solidFill>
            </a:endParaRPr>
          </a:p>
        </p:txBody>
      </p:sp>
      <p:sp>
        <p:nvSpPr>
          <p:cNvPr id="16386" name="Rectangle 3"/>
          <p:cNvSpPr>
            <a:spLocks noGrp="1"/>
          </p:cNvSpPr>
          <p:nvPr>
            <p:ph type="body" idx="4294967295"/>
          </p:nvPr>
        </p:nvSpPr>
        <p:spPr>
          <a:xfrm>
            <a:off x="457200" y="1447800"/>
            <a:ext cx="8229600" cy="4525963"/>
          </a:xfrm>
        </p:spPr>
        <p:txBody>
          <a:bodyPr/>
          <a:lstStyle/>
          <a:p>
            <a:pPr eaLnBrk="1" hangingPunct="1">
              <a:lnSpc>
                <a:spcPct val="90000"/>
              </a:lnSpc>
              <a:buFontTx/>
              <a:buNone/>
            </a:pPr>
            <a:r>
              <a:rPr lang="en-US" sz="2400" smtClean="0"/>
              <a:t>The objective seems clear – to meet the need of humans </a:t>
            </a:r>
          </a:p>
          <a:p>
            <a:pPr eaLnBrk="1" hangingPunct="1">
              <a:lnSpc>
                <a:spcPct val="90000"/>
              </a:lnSpc>
              <a:buFontTx/>
              <a:buNone/>
            </a:pPr>
            <a:r>
              <a:rPr lang="en-US" sz="2400" smtClean="0"/>
              <a:t>for natural resources in ways that are consistent with</a:t>
            </a:r>
          </a:p>
          <a:p>
            <a:pPr eaLnBrk="1" hangingPunct="1">
              <a:lnSpc>
                <a:spcPct val="90000"/>
              </a:lnSpc>
              <a:buFontTx/>
              <a:buNone/>
            </a:pPr>
            <a:r>
              <a:rPr lang="en-US" sz="2400" smtClean="0"/>
              <a:t>principles of sustainable development, which include these:</a:t>
            </a:r>
          </a:p>
          <a:p>
            <a:pPr eaLnBrk="1" hangingPunct="1">
              <a:lnSpc>
                <a:spcPct val="90000"/>
              </a:lnSpc>
              <a:buFontTx/>
              <a:buNone/>
            </a:pPr>
            <a:r>
              <a:rPr lang="en-US" sz="2400" smtClean="0"/>
              <a:t>	</a:t>
            </a:r>
          </a:p>
          <a:p>
            <a:pPr eaLnBrk="1" hangingPunct="1">
              <a:lnSpc>
                <a:spcPct val="90000"/>
              </a:lnSpc>
              <a:buFont typeface="Wingdings" pitchFamily="2" charset="2"/>
              <a:buChar char="Ø"/>
            </a:pPr>
            <a:r>
              <a:rPr lang="en-US" sz="2400" smtClean="0"/>
              <a:t>Ensuring that the impacts of production do not reduce the flow of ecosystem benefits to the most impacted people and communities; and</a:t>
            </a:r>
          </a:p>
          <a:p>
            <a:pPr eaLnBrk="1" hangingPunct="1">
              <a:lnSpc>
                <a:spcPct val="90000"/>
              </a:lnSpc>
              <a:buFont typeface="Wingdings" pitchFamily="2" charset="2"/>
              <a:buChar char="Ø"/>
            </a:pPr>
            <a:endParaRPr lang="en-US" sz="2400" smtClean="0"/>
          </a:p>
          <a:p>
            <a:pPr eaLnBrk="1" hangingPunct="1">
              <a:lnSpc>
                <a:spcPct val="90000"/>
              </a:lnSpc>
              <a:buFont typeface="Wingdings" pitchFamily="2" charset="2"/>
              <a:buChar char="Ø"/>
            </a:pPr>
            <a:r>
              <a:rPr lang="en-US" sz="2400" smtClean="0"/>
              <a:t>Ensuring that the most impacted people and communities achieve development benefits from resource extraction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p:cNvSpPr>
          <p:nvPr>
            <p:ph type="title" idx="4294967295"/>
          </p:nvPr>
        </p:nvSpPr>
        <p:spPr>
          <a:xfrm>
            <a:off x="457200" y="152400"/>
            <a:ext cx="8229600" cy="1143000"/>
          </a:xfrm>
        </p:spPr>
        <p:txBody>
          <a:bodyPr/>
          <a:lstStyle/>
          <a:p>
            <a:pPr eaLnBrk="1" hangingPunct="1"/>
            <a:r>
              <a:rPr lang="en-US" b="1" smtClean="0">
                <a:solidFill>
                  <a:srgbClr val="00153E"/>
                </a:solidFill>
              </a:rPr>
              <a:t>OK Tedi Downstream Impacts</a:t>
            </a:r>
            <a:endParaRPr lang="en-US" smtClean="0">
              <a:solidFill>
                <a:srgbClr val="00153E"/>
              </a:solidFill>
            </a:endParaRPr>
          </a:p>
        </p:txBody>
      </p:sp>
      <p:sp>
        <p:nvSpPr>
          <p:cNvPr id="36866" name="Rectangle 3"/>
          <p:cNvSpPr>
            <a:spLocks noGrp="1"/>
          </p:cNvSpPr>
          <p:nvPr>
            <p:ph type="body" idx="4294967295"/>
          </p:nvPr>
        </p:nvSpPr>
        <p:spPr>
          <a:xfrm>
            <a:off x="1524000" y="990600"/>
            <a:ext cx="5334000" cy="685800"/>
          </a:xfrm>
        </p:spPr>
        <p:txBody>
          <a:bodyPr/>
          <a:lstStyle/>
          <a:p>
            <a:pPr algn="ctr" eaLnBrk="1" hangingPunct="1">
              <a:lnSpc>
                <a:spcPct val="90000"/>
              </a:lnSpc>
              <a:buFontTx/>
              <a:buNone/>
            </a:pPr>
            <a:r>
              <a:rPr lang="en-US" sz="1800" b="1" smtClean="0"/>
              <a:t>     Downstream  Migration of Tailings and Flooding in the Fly River from the OK Tedi Mine</a:t>
            </a:r>
          </a:p>
        </p:txBody>
      </p:sp>
      <p:pic>
        <p:nvPicPr>
          <p:cNvPr id="36867" name="Picture 4" descr="OKTedi"/>
          <p:cNvPicPr>
            <a:picLocks noChangeAspect="1" noChangeArrowheads="1"/>
          </p:cNvPicPr>
          <p:nvPr/>
        </p:nvPicPr>
        <p:blipFill>
          <a:blip r:embed="rId2" cstate="print"/>
          <a:srcRect/>
          <a:stretch>
            <a:fillRect/>
          </a:stretch>
        </p:blipFill>
        <p:spPr bwMode="auto">
          <a:xfrm>
            <a:off x="2133600" y="1828800"/>
            <a:ext cx="4346575" cy="4724400"/>
          </a:xfrm>
          <a:prstGeom prst="rect">
            <a:avLst/>
          </a:prstGeom>
          <a:noFill/>
          <a:ln w="28575">
            <a:solidFill>
              <a:srgbClr val="000000"/>
            </a:solid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en-US" b="1" smtClean="0">
                <a:solidFill>
                  <a:srgbClr val="00153E"/>
                </a:solidFill>
              </a:rPr>
              <a:t>The Chad-Cameroon Pipeline</a:t>
            </a:r>
            <a:r>
              <a:rPr lang="en-US" smtClean="0"/>
              <a:t> </a:t>
            </a:r>
          </a:p>
        </p:txBody>
      </p:sp>
      <p:sp>
        <p:nvSpPr>
          <p:cNvPr id="39938" name="Text Box 5"/>
          <p:cNvSpPr txBox="1">
            <a:spLocks noChangeArrowheads="1"/>
          </p:cNvSpPr>
          <p:nvPr/>
        </p:nvSpPr>
        <p:spPr bwMode="auto">
          <a:xfrm>
            <a:off x="5257800" y="5943600"/>
            <a:ext cx="2606675" cy="366713"/>
          </a:xfrm>
          <a:prstGeom prst="rect">
            <a:avLst/>
          </a:prstGeom>
          <a:noFill/>
          <a:ln w="9525">
            <a:noFill/>
            <a:miter lim="800000"/>
            <a:headEnd/>
            <a:tailEnd/>
          </a:ln>
        </p:spPr>
        <p:txBody>
          <a:bodyPr>
            <a:spAutoFit/>
          </a:bodyPr>
          <a:lstStyle/>
          <a:p>
            <a:r>
              <a:rPr lang="en-US" b="1">
                <a:latin typeface="Calibri" pitchFamily="34" charset="0"/>
              </a:rPr>
              <a:t>Source: </a:t>
            </a:r>
            <a:r>
              <a:rPr lang="en-US" b="1">
                <a:latin typeface="Calibri" pitchFamily="34" charset="0"/>
                <a:hlinkClick r:id="rId2"/>
              </a:rPr>
              <a:t>MSNBC</a:t>
            </a:r>
            <a:endParaRPr lang="en-US" b="1">
              <a:latin typeface="Calibri" pitchFamily="34" charset="0"/>
            </a:endParaRPr>
          </a:p>
        </p:txBody>
      </p:sp>
      <p:pic>
        <p:nvPicPr>
          <p:cNvPr id="39939" name="Picture 6" descr="Chad-Cameroon"/>
          <p:cNvPicPr>
            <a:picLocks noChangeAspect="1" noChangeArrowheads="1"/>
          </p:cNvPicPr>
          <p:nvPr/>
        </p:nvPicPr>
        <p:blipFill>
          <a:blip r:embed="rId3" cstate="print"/>
          <a:srcRect/>
          <a:stretch>
            <a:fillRect/>
          </a:stretch>
        </p:blipFill>
        <p:spPr bwMode="auto">
          <a:xfrm>
            <a:off x="2133600" y="1447800"/>
            <a:ext cx="4724400" cy="4513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idx="4294967295"/>
          </p:nvPr>
        </p:nvSpPr>
        <p:spPr/>
        <p:txBody>
          <a:bodyPr/>
          <a:lstStyle/>
          <a:p>
            <a:pPr eaLnBrk="1" hangingPunct="1"/>
            <a:r>
              <a:rPr lang="en-US" b="1" smtClean="0">
                <a:solidFill>
                  <a:srgbClr val="00153E"/>
                </a:solidFill>
              </a:rPr>
              <a:t>STEPS TO A SUCCESSFUL CDA</a:t>
            </a:r>
          </a:p>
        </p:txBody>
      </p:sp>
      <p:sp>
        <p:nvSpPr>
          <p:cNvPr id="37890" name="Rectangle 3"/>
          <p:cNvSpPr>
            <a:spLocks noGrp="1"/>
          </p:cNvSpPr>
          <p:nvPr>
            <p:ph type="body" idx="4294967295"/>
          </p:nvPr>
        </p:nvSpPr>
        <p:spPr/>
        <p:txBody>
          <a:bodyPr/>
          <a:lstStyle/>
          <a:p>
            <a:pPr marL="609600" indent="-609600" eaLnBrk="1" hangingPunct="1">
              <a:lnSpc>
                <a:spcPct val="90000"/>
              </a:lnSpc>
              <a:buFontTx/>
              <a:buNone/>
            </a:pPr>
            <a:r>
              <a:rPr lang="en-US" sz="2800" b="1" smtClean="0"/>
              <a:t>MMSD </a:t>
            </a:r>
            <a:r>
              <a:rPr lang="en-US" sz="2800" smtClean="0"/>
              <a:t>(</a:t>
            </a:r>
            <a:r>
              <a:rPr lang="en-US" sz="2800" smtClean="0">
                <a:hlinkClick r:id="rId2"/>
              </a:rPr>
              <a:t>http://pubs.iied.org/pdfs/G00901.pdf?</a:t>
            </a:r>
            <a:r>
              <a:rPr lang="en-US" sz="2800" smtClean="0"/>
              <a:t> )</a:t>
            </a:r>
            <a:r>
              <a:rPr lang="en-US" sz="2800" b="1" smtClean="0"/>
              <a:t>in</a:t>
            </a:r>
          </a:p>
          <a:p>
            <a:pPr marL="609600" indent="-609600" eaLnBrk="1" hangingPunct="1">
              <a:lnSpc>
                <a:spcPct val="90000"/>
              </a:lnSpc>
              <a:buFontTx/>
              <a:buNone/>
            </a:pPr>
            <a:r>
              <a:rPr lang="en-US" sz="2800" b="1" smtClean="0"/>
              <a:t>“Breaking New  Ground” identified three steps</a:t>
            </a:r>
          </a:p>
          <a:p>
            <a:pPr marL="609600" indent="-609600" eaLnBrk="1" hangingPunct="1">
              <a:lnSpc>
                <a:spcPct val="90000"/>
              </a:lnSpc>
              <a:buFontTx/>
              <a:buNone/>
            </a:pPr>
            <a:r>
              <a:rPr lang="en-US" sz="2800" b="1" smtClean="0"/>
              <a:t>to a successful CDA:</a:t>
            </a:r>
          </a:p>
          <a:p>
            <a:pPr marL="609600" indent="-609600" eaLnBrk="1" hangingPunct="1">
              <a:lnSpc>
                <a:spcPct val="90000"/>
              </a:lnSpc>
              <a:buFontTx/>
              <a:buAutoNum type="arabicPeriod"/>
            </a:pPr>
            <a:r>
              <a:rPr lang="en-US" sz="2800" smtClean="0"/>
              <a:t>Company-Community Engagement</a:t>
            </a:r>
          </a:p>
          <a:p>
            <a:pPr marL="609600" indent="-609600" eaLnBrk="1" hangingPunct="1">
              <a:lnSpc>
                <a:spcPct val="90000"/>
              </a:lnSpc>
              <a:buFontTx/>
              <a:buAutoNum type="arabicPeriod"/>
            </a:pPr>
            <a:r>
              <a:rPr lang="en-US" sz="2800" smtClean="0"/>
              <a:t>Integrated Impact-Assessment</a:t>
            </a:r>
          </a:p>
          <a:p>
            <a:pPr marL="1371600" lvl="2" indent="-457200" eaLnBrk="1" hangingPunct="1">
              <a:lnSpc>
                <a:spcPct val="90000"/>
              </a:lnSpc>
            </a:pPr>
            <a:r>
              <a:rPr lang="en-US" sz="2000" smtClean="0"/>
              <a:t>Social, economic and environmental impacts on the local community</a:t>
            </a:r>
          </a:p>
          <a:p>
            <a:pPr marL="609600" indent="-609600" eaLnBrk="1" hangingPunct="1">
              <a:lnSpc>
                <a:spcPct val="90000"/>
              </a:lnSpc>
              <a:buFontTx/>
              <a:buAutoNum type="arabicPeriod"/>
            </a:pPr>
            <a:r>
              <a:rPr lang="en-US" sz="2800" smtClean="0"/>
              <a:t>Creation of a Community Development Agreement</a:t>
            </a:r>
          </a:p>
          <a:p>
            <a:pPr marL="1371600" lvl="2" indent="-457200" eaLnBrk="1" hangingPunct="1">
              <a:lnSpc>
                <a:spcPct val="90000"/>
              </a:lnSpc>
            </a:pPr>
            <a:r>
              <a:rPr lang="en-US" sz="2000" smtClean="0"/>
              <a:t>Needs to be evaluated on a case by case basis due to differing characteristics of each community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idx="4294967295"/>
          </p:nvPr>
        </p:nvSpPr>
        <p:spPr>
          <a:xfrm>
            <a:off x="457200" y="304800"/>
            <a:ext cx="8229600" cy="1143000"/>
          </a:xfrm>
        </p:spPr>
        <p:txBody>
          <a:bodyPr/>
          <a:lstStyle/>
          <a:p>
            <a:pPr eaLnBrk="1" hangingPunct="1"/>
            <a:r>
              <a:rPr lang="en-US" sz="4000" b="1" smtClean="0">
                <a:solidFill>
                  <a:srgbClr val="00153E"/>
                </a:solidFill>
              </a:rPr>
              <a:t>PANGUE EXPERIENCE – </a:t>
            </a:r>
            <a:br>
              <a:rPr lang="en-US" sz="4000" b="1" smtClean="0">
                <a:solidFill>
                  <a:srgbClr val="00153E"/>
                </a:solidFill>
              </a:rPr>
            </a:br>
            <a:r>
              <a:rPr lang="en-US" sz="4000" b="1" smtClean="0">
                <a:solidFill>
                  <a:srgbClr val="00153E"/>
                </a:solidFill>
              </a:rPr>
              <a:t>PEHUEN FOUNDATION</a:t>
            </a:r>
          </a:p>
        </p:txBody>
      </p:sp>
      <p:sp>
        <p:nvSpPr>
          <p:cNvPr id="38914" name="Rectangle 3"/>
          <p:cNvSpPr>
            <a:spLocks noGrp="1"/>
          </p:cNvSpPr>
          <p:nvPr>
            <p:ph type="body" idx="4294967295"/>
          </p:nvPr>
        </p:nvSpPr>
        <p:spPr>
          <a:xfrm>
            <a:off x="381000" y="1524000"/>
            <a:ext cx="8229600" cy="4525963"/>
          </a:xfrm>
        </p:spPr>
        <p:txBody>
          <a:bodyPr/>
          <a:lstStyle/>
          <a:p>
            <a:pPr eaLnBrk="1" hangingPunct="1">
              <a:lnSpc>
                <a:spcPct val="90000"/>
              </a:lnSpc>
              <a:buFontTx/>
              <a:buNone/>
            </a:pPr>
            <a:r>
              <a:rPr lang="en-US" sz="2400" b="1" smtClean="0"/>
              <a:t>With all the best of intentions, some very problematic</a:t>
            </a:r>
          </a:p>
          <a:p>
            <a:pPr eaLnBrk="1" hangingPunct="1">
              <a:lnSpc>
                <a:spcPct val="90000"/>
              </a:lnSpc>
              <a:buFontTx/>
              <a:buNone/>
            </a:pPr>
            <a:r>
              <a:rPr lang="en-US" sz="2400" b="1" smtClean="0"/>
              <a:t>results:</a:t>
            </a:r>
          </a:p>
          <a:p>
            <a:pPr eaLnBrk="1" hangingPunct="1">
              <a:lnSpc>
                <a:spcPct val="90000"/>
              </a:lnSpc>
              <a:buFont typeface="Wingdings" pitchFamily="2" charset="2"/>
              <a:buChar char="Ø"/>
            </a:pPr>
            <a:r>
              <a:rPr lang="en-US" sz="2400" smtClean="0"/>
              <a:t>“Supporters” included, “opponents” excluded</a:t>
            </a:r>
          </a:p>
          <a:p>
            <a:pPr eaLnBrk="1" hangingPunct="1">
              <a:lnSpc>
                <a:spcPct val="90000"/>
              </a:lnSpc>
              <a:buFont typeface="Wingdings" pitchFamily="2" charset="2"/>
              <a:buChar char="Ø"/>
            </a:pPr>
            <a:r>
              <a:rPr lang="en-US" sz="2400" smtClean="0"/>
              <a:t>“Welfare Handout” approach</a:t>
            </a:r>
          </a:p>
          <a:p>
            <a:pPr eaLnBrk="1" hangingPunct="1">
              <a:lnSpc>
                <a:spcPct val="90000"/>
              </a:lnSpc>
              <a:buFont typeface="Wingdings" pitchFamily="2" charset="2"/>
              <a:buChar char="Ø"/>
            </a:pPr>
            <a:r>
              <a:rPr lang="en-US" sz="2400" smtClean="0"/>
              <a:t>“Friends” rewarded with benefits, “enemies” get nothing</a:t>
            </a:r>
          </a:p>
          <a:p>
            <a:pPr eaLnBrk="1" hangingPunct="1">
              <a:lnSpc>
                <a:spcPct val="90000"/>
              </a:lnSpc>
              <a:buFont typeface="Wingdings" pitchFamily="2" charset="2"/>
              <a:buChar char="Ø"/>
            </a:pPr>
            <a:r>
              <a:rPr lang="en-US" sz="2400" smtClean="0"/>
              <a:t>Company control of decisions leads to human rights abuse allegations</a:t>
            </a:r>
          </a:p>
          <a:p>
            <a:pPr eaLnBrk="1" hangingPunct="1">
              <a:lnSpc>
                <a:spcPct val="90000"/>
              </a:lnSpc>
              <a:buFont typeface="Wingdings" pitchFamily="2" charset="2"/>
              <a:buChar char="Ø"/>
            </a:pPr>
            <a:r>
              <a:rPr lang="en-US" sz="2400" b="1" smtClean="0"/>
              <a:t>See </a:t>
            </a:r>
            <a:r>
              <a:rPr lang="en-US" sz="2400" b="1" i="1" smtClean="0"/>
              <a:t>A Participatory Interim</a:t>
            </a:r>
            <a:r>
              <a:rPr lang="en-US" sz="2400" b="1" smtClean="0"/>
              <a:t> </a:t>
            </a:r>
            <a:r>
              <a:rPr lang="en-US" sz="2400" b="1" i="1" smtClean="0"/>
              <a:t>Evaluation of the Pehuen Foundation, </a:t>
            </a:r>
            <a:r>
              <a:rPr lang="en-US" sz="2400" b="1" smtClean="0"/>
              <a:t>Downing, T., International Finance Corporation, 1996</a:t>
            </a:r>
          </a:p>
          <a:p>
            <a:pPr eaLnBrk="1" hangingPunct="1">
              <a:lnSpc>
                <a:spcPct val="90000"/>
              </a:lnSpc>
              <a:buFontTx/>
              <a:buNone/>
            </a:pPr>
            <a:r>
              <a:rPr lang="en-US" sz="1800" smtClean="0"/>
              <a:t>	(</a:t>
            </a:r>
            <a:r>
              <a:rPr lang="en-US" sz="1800" smtClean="0">
                <a:hlinkClick r:id="rId2"/>
              </a:rPr>
              <a:t>www.ted-downing.com/Publications/Downing Peheun report English.pdf</a:t>
            </a:r>
            <a:r>
              <a:rPr lang="en-US" sz="1800" smtClean="0"/>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p:cNvSpPr>
          <p:nvPr>
            <p:ph type="title" idx="4294967295"/>
          </p:nvPr>
        </p:nvSpPr>
        <p:spPr/>
        <p:txBody>
          <a:bodyPr/>
          <a:lstStyle/>
          <a:p>
            <a:pPr eaLnBrk="1" hangingPunct="1"/>
            <a:r>
              <a:rPr lang="en-US" b="1" smtClean="0">
                <a:solidFill>
                  <a:srgbClr val="00153E"/>
                </a:solidFill>
              </a:rPr>
              <a:t>SETTING UP THE STRUCTURE</a:t>
            </a:r>
          </a:p>
        </p:txBody>
      </p:sp>
      <p:sp>
        <p:nvSpPr>
          <p:cNvPr id="40962" name="Rectangle 3"/>
          <p:cNvSpPr>
            <a:spLocks noGrp="1"/>
          </p:cNvSpPr>
          <p:nvPr>
            <p:ph type="body" idx="4294967295"/>
          </p:nvPr>
        </p:nvSpPr>
        <p:spPr/>
        <p:txBody>
          <a:bodyPr/>
          <a:lstStyle/>
          <a:p>
            <a:pPr eaLnBrk="1" hangingPunct="1">
              <a:buFont typeface="Wingdings" pitchFamily="2" charset="2"/>
              <a:buChar char="Ø"/>
            </a:pPr>
            <a:r>
              <a:rPr lang="en-US" dirty="0" smtClean="0"/>
              <a:t>Not a “one time deal” but a durable governance mechanism that </a:t>
            </a:r>
            <a:r>
              <a:rPr lang="en-US" dirty="0" smtClean="0"/>
              <a:t>necessarily evolves </a:t>
            </a:r>
            <a:r>
              <a:rPr lang="en-US" dirty="0" smtClean="0"/>
              <a:t>over decades</a:t>
            </a:r>
          </a:p>
          <a:p>
            <a:pPr eaLnBrk="1" hangingPunct="1">
              <a:buFont typeface="Wingdings" pitchFamily="2" charset="2"/>
              <a:buChar char="Ø"/>
            </a:pPr>
            <a:r>
              <a:rPr lang="en-US" dirty="0" smtClean="0"/>
              <a:t>Limits of company involvement</a:t>
            </a:r>
          </a:p>
          <a:p>
            <a:pPr eaLnBrk="1" hangingPunct="1">
              <a:buFont typeface="Wingdings" pitchFamily="2" charset="2"/>
              <a:buChar char="Ø"/>
            </a:pPr>
            <a:r>
              <a:rPr lang="en-US" dirty="0" smtClean="0"/>
              <a:t>Identifying legitimate local leadership</a:t>
            </a:r>
          </a:p>
          <a:p>
            <a:pPr eaLnBrk="1" hangingPunct="1">
              <a:buFont typeface="Wingdings" pitchFamily="2" charset="2"/>
              <a:buChar char="Ø"/>
            </a:pPr>
            <a:r>
              <a:rPr lang="en-US" dirty="0" smtClean="0"/>
              <a:t>Renewing leadership over time</a:t>
            </a:r>
          </a:p>
          <a:p>
            <a:pPr eaLnBrk="1" hangingPunct="1">
              <a:buFont typeface="Wingdings" pitchFamily="2" charset="2"/>
              <a:buChar char="Ø"/>
            </a:pPr>
            <a:r>
              <a:rPr lang="en-US" dirty="0" smtClean="0"/>
              <a:t>Diversity of involvement</a:t>
            </a:r>
          </a:p>
          <a:p>
            <a:pPr eaLnBrk="1" hangingPunct="1">
              <a:buFont typeface="Wingdings" pitchFamily="2" charset="2"/>
              <a:buChar char="Ø"/>
            </a:pPr>
            <a:r>
              <a:rPr lang="en-US" dirty="0" smtClean="0"/>
              <a:t>Vulnerable groups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p:cNvSpPr>
          <p:nvPr>
            <p:ph type="title" idx="4294967295"/>
          </p:nvPr>
        </p:nvSpPr>
        <p:spPr>
          <a:xfrm>
            <a:off x="457200" y="0"/>
            <a:ext cx="8229600" cy="1143000"/>
          </a:xfrm>
        </p:spPr>
        <p:txBody>
          <a:bodyPr/>
          <a:lstStyle/>
          <a:p>
            <a:pPr eaLnBrk="1" hangingPunct="1"/>
            <a:r>
              <a:rPr lang="en-US" b="1" smtClean="0">
                <a:solidFill>
                  <a:srgbClr val="00153E"/>
                </a:solidFill>
              </a:rPr>
              <a:t>DOING CDAs RIGHT</a:t>
            </a:r>
          </a:p>
        </p:txBody>
      </p:sp>
      <p:sp>
        <p:nvSpPr>
          <p:cNvPr id="41986" name="Rectangle 3"/>
          <p:cNvSpPr>
            <a:spLocks noGrp="1"/>
          </p:cNvSpPr>
          <p:nvPr>
            <p:ph type="body" idx="4294967295"/>
          </p:nvPr>
        </p:nvSpPr>
        <p:spPr>
          <a:xfrm>
            <a:off x="228600" y="990600"/>
            <a:ext cx="8915400" cy="5334000"/>
          </a:xfrm>
        </p:spPr>
        <p:txBody>
          <a:bodyPr/>
          <a:lstStyle/>
          <a:p>
            <a:pPr eaLnBrk="1" hangingPunct="1">
              <a:lnSpc>
                <a:spcPct val="80000"/>
              </a:lnSpc>
              <a:buFontTx/>
              <a:buNone/>
            </a:pPr>
            <a:r>
              <a:rPr lang="en-US" sz="2000" b="1" dirty="0" smtClean="0"/>
              <a:t>Requires doing a multiplicity of things well, and keeping some </a:t>
            </a:r>
          </a:p>
          <a:p>
            <a:pPr eaLnBrk="1" hangingPunct="1">
              <a:lnSpc>
                <a:spcPct val="80000"/>
              </a:lnSpc>
              <a:buFontTx/>
              <a:buNone/>
            </a:pPr>
            <a:r>
              <a:rPr lang="en-US" sz="2000" b="1" dirty="0" smtClean="0"/>
              <a:t>principles in mind:</a:t>
            </a:r>
            <a:endParaRPr lang="en-US" sz="2000" dirty="0" smtClean="0"/>
          </a:p>
          <a:p>
            <a:pPr eaLnBrk="1" hangingPunct="1">
              <a:lnSpc>
                <a:spcPct val="80000"/>
              </a:lnSpc>
              <a:buFont typeface="Wingdings" pitchFamily="2" charset="2"/>
              <a:buChar char="Ø"/>
            </a:pPr>
            <a:r>
              <a:rPr lang="en-US" sz="1800" dirty="0" smtClean="0"/>
              <a:t>Clear objectives</a:t>
            </a:r>
          </a:p>
          <a:p>
            <a:pPr eaLnBrk="1" hangingPunct="1">
              <a:lnSpc>
                <a:spcPct val="80000"/>
              </a:lnSpc>
              <a:buFont typeface="Wingdings" pitchFamily="2" charset="2"/>
              <a:buChar char="Ø"/>
            </a:pPr>
            <a:endParaRPr lang="en-US" sz="1800" dirty="0" smtClean="0"/>
          </a:p>
          <a:p>
            <a:pPr eaLnBrk="1" hangingPunct="1">
              <a:lnSpc>
                <a:spcPct val="80000"/>
              </a:lnSpc>
              <a:buFont typeface="Wingdings" pitchFamily="2" charset="2"/>
              <a:buChar char="Ø"/>
            </a:pPr>
            <a:r>
              <a:rPr lang="en-US" sz="1800" dirty="0" smtClean="0"/>
              <a:t>Clear workable relationship to national government</a:t>
            </a:r>
          </a:p>
          <a:p>
            <a:pPr eaLnBrk="1" hangingPunct="1">
              <a:lnSpc>
                <a:spcPct val="80000"/>
              </a:lnSpc>
              <a:buFont typeface="Wingdings" pitchFamily="2" charset="2"/>
              <a:buChar char="Ø"/>
            </a:pPr>
            <a:endParaRPr lang="en-US" sz="1800" dirty="0" smtClean="0"/>
          </a:p>
          <a:p>
            <a:pPr eaLnBrk="1" hangingPunct="1">
              <a:lnSpc>
                <a:spcPct val="80000"/>
              </a:lnSpc>
              <a:buFont typeface="Wingdings" pitchFamily="2" charset="2"/>
              <a:buChar char="Ø"/>
            </a:pPr>
            <a:r>
              <a:rPr lang="en-US" sz="1800" dirty="0" smtClean="0"/>
              <a:t>Building and strengthening local government, not an alternative to local government</a:t>
            </a:r>
          </a:p>
          <a:p>
            <a:pPr eaLnBrk="1" hangingPunct="1">
              <a:lnSpc>
                <a:spcPct val="80000"/>
              </a:lnSpc>
              <a:buFont typeface="Wingdings" pitchFamily="2" charset="2"/>
              <a:buChar char="Ø"/>
            </a:pPr>
            <a:endParaRPr lang="en-US" sz="1800" dirty="0" smtClean="0"/>
          </a:p>
          <a:p>
            <a:pPr eaLnBrk="1" hangingPunct="1">
              <a:lnSpc>
                <a:spcPct val="80000"/>
              </a:lnSpc>
              <a:buFont typeface="Wingdings" pitchFamily="2" charset="2"/>
              <a:buChar char="Ø"/>
            </a:pPr>
            <a:r>
              <a:rPr lang="en-US" sz="1800" dirty="0" smtClean="0"/>
              <a:t>CDAs may be appropriate </a:t>
            </a:r>
            <a:r>
              <a:rPr lang="en-US" sz="1800" dirty="0" smtClean="0"/>
              <a:t>wherever </a:t>
            </a:r>
            <a:r>
              <a:rPr lang="en-US" sz="1800" dirty="0" smtClean="0"/>
              <a:t>(a) impacts are felt; or (b) opportunities exist for development</a:t>
            </a:r>
          </a:p>
          <a:p>
            <a:pPr eaLnBrk="1" hangingPunct="1">
              <a:lnSpc>
                <a:spcPct val="80000"/>
              </a:lnSpc>
              <a:buFont typeface="Wingdings" pitchFamily="2" charset="2"/>
              <a:buChar char="Ø"/>
            </a:pPr>
            <a:endParaRPr lang="en-US" sz="1800" dirty="0" smtClean="0"/>
          </a:p>
          <a:p>
            <a:pPr eaLnBrk="1" hangingPunct="1">
              <a:lnSpc>
                <a:spcPct val="80000"/>
              </a:lnSpc>
              <a:buFont typeface="Wingdings" pitchFamily="2" charset="2"/>
              <a:buChar char="Ø"/>
            </a:pPr>
            <a:r>
              <a:rPr lang="en-US" sz="1800" dirty="0" smtClean="0"/>
              <a:t>The process should start very early, perhaps with smaller proto-agreements of modest scale at exploration phase</a:t>
            </a:r>
          </a:p>
          <a:p>
            <a:pPr eaLnBrk="1" hangingPunct="1">
              <a:lnSpc>
                <a:spcPct val="80000"/>
              </a:lnSpc>
              <a:buFont typeface="Wingdings" pitchFamily="2" charset="2"/>
              <a:buChar char="Ø"/>
            </a:pPr>
            <a:endParaRPr lang="en-US" sz="1800" dirty="0" smtClean="0"/>
          </a:p>
          <a:p>
            <a:pPr eaLnBrk="1" hangingPunct="1">
              <a:lnSpc>
                <a:spcPct val="80000"/>
              </a:lnSpc>
              <a:buFont typeface="Wingdings" pitchFamily="2" charset="2"/>
              <a:buChar char="Ø"/>
            </a:pPr>
            <a:r>
              <a:rPr lang="en-US" sz="1800" dirty="0" smtClean="0"/>
              <a:t>Legitimacy and inclusivity of local leadership are absolute requirements</a:t>
            </a:r>
          </a:p>
          <a:p>
            <a:pPr eaLnBrk="1" hangingPunct="1">
              <a:lnSpc>
                <a:spcPct val="80000"/>
              </a:lnSpc>
              <a:buFont typeface="Wingdings" pitchFamily="2" charset="2"/>
              <a:buChar char="Ø"/>
            </a:pPr>
            <a:endParaRPr lang="en-US" sz="1800" dirty="0" smtClean="0"/>
          </a:p>
          <a:p>
            <a:pPr eaLnBrk="1" hangingPunct="1">
              <a:lnSpc>
                <a:spcPct val="80000"/>
              </a:lnSpc>
              <a:buFont typeface="Wingdings" pitchFamily="2" charset="2"/>
              <a:buChar char="Ø"/>
            </a:pPr>
            <a:r>
              <a:rPr lang="en-US" sz="1800" dirty="0" smtClean="0"/>
              <a:t>May need to develop long lived foundation structures to ensure ongoing benefits of development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p:cNvSpPr>
          <p:nvPr>
            <p:ph type="title" idx="4294967295"/>
          </p:nvPr>
        </p:nvSpPr>
        <p:spPr/>
        <p:txBody>
          <a:bodyPr/>
          <a:lstStyle/>
          <a:p>
            <a:pPr eaLnBrk="1" hangingPunct="1"/>
            <a:r>
              <a:rPr lang="en-US" sz="4000" b="1" dirty="0" smtClean="0">
                <a:solidFill>
                  <a:srgbClr val="00153E"/>
                </a:solidFill>
              </a:rPr>
              <a:t>ISSUES THAT MAY COME UP</a:t>
            </a:r>
            <a:endParaRPr lang="en-US" sz="4000" b="1" dirty="0" smtClean="0">
              <a:solidFill>
                <a:srgbClr val="00153E"/>
              </a:solidFill>
            </a:endParaRPr>
          </a:p>
        </p:txBody>
      </p:sp>
      <p:sp>
        <p:nvSpPr>
          <p:cNvPr id="43010" name="Rectangle 3"/>
          <p:cNvSpPr>
            <a:spLocks noGrp="1"/>
          </p:cNvSpPr>
          <p:nvPr>
            <p:ph type="body" idx="4294967295"/>
          </p:nvPr>
        </p:nvSpPr>
        <p:spPr>
          <a:xfrm>
            <a:off x="457200" y="2057400"/>
            <a:ext cx="8229600" cy="4525963"/>
          </a:xfrm>
        </p:spPr>
        <p:txBody>
          <a:bodyPr/>
          <a:lstStyle/>
          <a:p>
            <a:pPr eaLnBrk="1" hangingPunct="1">
              <a:lnSpc>
                <a:spcPct val="90000"/>
              </a:lnSpc>
              <a:buFont typeface="Wingdings" pitchFamily="2" charset="2"/>
              <a:buChar char="Ø"/>
            </a:pPr>
            <a:r>
              <a:rPr lang="en-US" sz="2800" dirty="0" smtClean="0"/>
              <a:t>Distribution </a:t>
            </a:r>
            <a:r>
              <a:rPr lang="en-US" sz="2800" dirty="0" smtClean="0"/>
              <a:t>of Revenue and Use</a:t>
            </a:r>
          </a:p>
          <a:p>
            <a:pPr eaLnBrk="1" hangingPunct="1">
              <a:lnSpc>
                <a:spcPct val="90000"/>
              </a:lnSpc>
              <a:buFont typeface="Wingdings" pitchFamily="2" charset="2"/>
              <a:buChar char="Ø"/>
            </a:pPr>
            <a:r>
              <a:rPr lang="en-US" sz="2800" dirty="0" smtClean="0"/>
              <a:t>Gender </a:t>
            </a:r>
            <a:r>
              <a:rPr lang="en-US" sz="2800" dirty="0" smtClean="0"/>
              <a:t>Disparities </a:t>
            </a:r>
          </a:p>
          <a:p>
            <a:pPr eaLnBrk="1" hangingPunct="1">
              <a:lnSpc>
                <a:spcPct val="90000"/>
              </a:lnSpc>
              <a:buFont typeface="Wingdings" pitchFamily="2" charset="2"/>
              <a:buChar char="Ø"/>
            </a:pPr>
            <a:r>
              <a:rPr lang="en-US" sz="2800" dirty="0" smtClean="0"/>
              <a:t>Support of Local Businesses</a:t>
            </a:r>
          </a:p>
          <a:p>
            <a:pPr eaLnBrk="1" hangingPunct="1">
              <a:lnSpc>
                <a:spcPct val="90000"/>
              </a:lnSpc>
              <a:buFont typeface="Wingdings" pitchFamily="2" charset="2"/>
              <a:buChar char="Ø"/>
            </a:pPr>
            <a:r>
              <a:rPr lang="en-US" sz="2800" dirty="0" smtClean="0"/>
              <a:t>Employment and Skills Development</a:t>
            </a:r>
          </a:p>
          <a:p>
            <a:pPr eaLnBrk="1" hangingPunct="1">
              <a:lnSpc>
                <a:spcPct val="90000"/>
              </a:lnSpc>
              <a:buFont typeface="Wingdings" pitchFamily="2" charset="2"/>
              <a:buChar char="Ø"/>
            </a:pPr>
            <a:r>
              <a:rPr lang="en-US" sz="2800" dirty="0" smtClean="0"/>
              <a:t>Conflict and Dispute Resolution Mechanisms</a:t>
            </a:r>
          </a:p>
          <a:p>
            <a:pPr eaLnBrk="1" hangingPunct="1">
              <a:lnSpc>
                <a:spcPct val="90000"/>
              </a:lnSpc>
              <a:buFont typeface="Wingdings" pitchFamily="2" charset="2"/>
              <a:buChar char="Ø"/>
            </a:pPr>
            <a:r>
              <a:rPr lang="en-US" sz="2800" dirty="0" smtClean="0"/>
              <a:t>Community Health Initiatives</a:t>
            </a:r>
          </a:p>
          <a:p>
            <a:pPr eaLnBrk="1" hangingPunct="1">
              <a:lnSpc>
                <a:spcPct val="90000"/>
              </a:lnSpc>
              <a:buFont typeface="Wingdings" pitchFamily="2" charset="2"/>
              <a:buChar char="Ø"/>
            </a:pPr>
            <a:r>
              <a:rPr lang="en-US" sz="2800" dirty="0" smtClean="0"/>
              <a:t>Integrated Planning for Mine Closure</a:t>
            </a:r>
          </a:p>
          <a:p>
            <a:pPr eaLnBrk="1" hangingPunct="1">
              <a:lnSpc>
                <a:spcPct val="90000"/>
              </a:lnSpc>
              <a:buFont typeface="Wingdings" pitchFamily="2" charset="2"/>
              <a:buChar char="Ø"/>
            </a:pPr>
            <a:r>
              <a:rPr lang="en-US" sz="2800" dirty="0" smtClean="0"/>
              <a:t>Community Participation in Decision Making</a:t>
            </a:r>
          </a:p>
          <a:p>
            <a:pPr eaLnBrk="1" hangingPunct="1">
              <a:lnSpc>
                <a:spcPct val="90000"/>
              </a:lnSpc>
              <a:buFont typeface="Wingdings" pitchFamily="2" charset="2"/>
              <a:buChar char="Ø"/>
            </a:pPr>
            <a:r>
              <a:rPr lang="en-US" sz="2800" dirty="0" smtClean="0"/>
              <a:t>Social Impact Assessment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p:cNvSpPr>
          <p:nvPr>
            <p:ph type="title" idx="4294967295"/>
          </p:nvPr>
        </p:nvSpPr>
        <p:spPr/>
        <p:txBody>
          <a:bodyPr/>
          <a:lstStyle/>
          <a:p>
            <a:pPr eaLnBrk="1" hangingPunct="1"/>
            <a:r>
              <a:rPr lang="en-US" sz="4000" b="1" dirty="0" smtClean="0">
                <a:solidFill>
                  <a:srgbClr val="00153E"/>
                </a:solidFill>
              </a:rPr>
              <a:t>ABOVE ALL</a:t>
            </a:r>
            <a:endParaRPr lang="en-US" sz="4000" b="1" dirty="0" smtClean="0">
              <a:solidFill>
                <a:srgbClr val="00153E"/>
              </a:solidFill>
            </a:endParaRPr>
          </a:p>
        </p:txBody>
      </p:sp>
      <p:sp>
        <p:nvSpPr>
          <p:cNvPr id="43010" name="Rectangle 3"/>
          <p:cNvSpPr>
            <a:spLocks noGrp="1"/>
          </p:cNvSpPr>
          <p:nvPr>
            <p:ph type="body" idx="4294967295"/>
          </p:nvPr>
        </p:nvSpPr>
        <p:spPr>
          <a:xfrm>
            <a:off x="457200" y="2057400"/>
            <a:ext cx="8229600" cy="4525963"/>
          </a:xfrm>
        </p:spPr>
        <p:txBody>
          <a:bodyPr/>
          <a:lstStyle/>
          <a:p>
            <a:pPr eaLnBrk="1" hangingPunct="1">
              <a:lnSpc>
                <a:spcPct val="90000"/>
              </a:lnSpc>
              <a:buFont typeface="Wingdings" pitchFamily="2" charset="2"/>
              <a:buChar char="Ø"/>
            </a:pPr>
            <a:r>
              <a:rPr lang="en-US" sz="2800" dirty="0" smtClean="0"/>
              <a:t>A need for sharing experience and learning in this area</a:t>
            </a:r>
          </a:p>
          <a:p>
            <a:pPr eaLnBrk="1" hangingPunct="1">
              <a:lnSpc>
                <a:spcPct val="90000"/>
              </a:lnSpc>
              <a:buNone/>
            </a:pPr>
            <a:endParaRPr lang="en-US" sz="28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p:cNvSpPr>
          <p:nvPr>
            <p:ph type="title" idx="4294967295"/>
          </p:nvPr>
        </p:nvSpPr>
        <p:spPr/>
        <p:txBody>
          <a:bodyPr/>
          <a:lstStyle/>
          <a:p>
            <a:pPr eaLnBrk="1" hangingPunct="1"/>
            <a:r>
              <a:rPr lang="en-US" sz="4000" b="1" smtClean="0">
                <a:solidFill>
                  <a:srgbClr val="00153E"/>
                </a:solidFill>
              </a:rPr>
              <a:t>THE CDA LIBRARY</a:t>
            </a:r>
          </a:p>
        </p:txBody>
      </p:sp>
      <p:sp>
        <p:nvSpPr>
          <p:cNvPr id="44034" name="Rectangle 3"/>
          <p:cNvSpPr>
            <a:spLocks noGrp="1"/>
          </p:cNvSpPr>
          <p:nvPr>
            <p:ph type="body" idx="4294967295"/>
          </p:nvPr>
        </p:nvSpPr>
        <p:spPr>
          <a:xfrm>
            <a:off x="457200" y="1752600"/>
            <a:ext cx="8229600" cy="4525963"/>
          </a:xfrm>
        </p:spPr>
        <p:txBody>
          <a:bodyPr/>
          <a:lstStyle/>
          <a:p>
            <a:pPr eaLnBrk="1" hangingPunct="1">
              <a:lnSpc>
                <a:spcPct val="90000"/>
              </a:lnSpc>
              <a:buFontTx/>
              <a:buNone/>
            </a:pPr>
            <a:r>
              <a:rPr lang="en-US" sz="2800" smtClean="0"/>
              <a:t>Sustainable Development Strategies Group has </a:t>
            </a:r>
          </a:p>
          <a:p>
            <a:pPr eaLnBrk="1" hangingPunct="1">
              <a:lnSpc>
                <a:spcPct val="90000"/>
              </a:lnSpc>
              <a:buFontTx/>
              <a:buNone/>
            </a:pPr>
            <a:r>
              <a:rPr lang="en-US" sz="2800" smtClean="0"/>
              <a:t>established a library of community development </a:t>
            </a:r>
          </a:p>
          <a:p>
            <a:pPr eaLnBrk="1" hangingPunct="1">
              <a:lnSpc>
                <a:spcPct val="90000"/>
              </a:lnSpc>
              <a:buFontTx/>
              <a:buNone/>
            </a:pPr>
            <a:r>
              <a:rPr lang="en-US" sz="2800" smtClean="0"/>
              <a:t>agreements and materials relevant to how they are </a:t>
            </a:r>
          </a:p>
          <a:p>
            <a:pPr eaLnBrk="1" hangingPunct="1">
              <a:lnSpc>
                <a:spcPct val="90000"/>
              </a:lnSpc>
              <a:buFontTx/>
              <a:buNone/>
            </a:pPr>
            <a:r>
              <a:rPr lang="en-US" sz="2800" smtClean="0"/>
              <a:t>negotiated, and the framework within which they</a:t>
            </a:r>
          </a:p>
          <a:p>
            <a:pPr eaLnBrk="1" hangingPunct="1">
              <a:lnSpc>
                <a:spcPct val="90000"/>
              </a:lnSpc>
              <a:buFontTx/>
              <a:buNone/>
            </a:pPr>
            <a:r>
              <a:rPr lang="en-US" sz="2800" smtClean="0"/>
              <a:t>exist.</a:t>
            </a:r>
          </a:p>
          <a:p>
            <a:pPr eaLnBrk="1" hangingPunct="1">
              <a:lnSpc>
                <a:spcPct val="90000"/>
              </a:lnSpc>
              <a:buFontTx/>
              <a:buNone/>
            </a:pPr>
            <a:endParaRPr lang="en-US" sz="2800" smtClean="0"/>
          </a:p>
          <a:p>
            <a:pPr eaLnBrk="1" hangingPunct="1">
              <a:lnSpc>
                <a:spcPct val="90000"/>
              </a:lnSpc>
              <a:buFontTx/>
              <a:buNone/>
            </a:pPr>
            <a:r>
              <a:rPr lang="en-US" sz="2800" b="1" smtClean="0"/>
              <a:t>Please contribute </a:t>
            </a:r>
            <a:r>
              <a:rPr lang="en-US" sz="2800" smtClean="0"/>
              <a:t>to the library: </a:t>
            </a:r>
            <a:r>
              <a:rPr lang="en-US" sz="2800" i="1" smtClean="0">
                <a:hlinkClick r:id="rId2"/>
              </a:rPr>
              <a:t>kirsch@sdsg.org</a:t>
            </a:r>
            <a:endParaRPr lang="en-US" sz="2800" i="1" smtClean="0"/>
          </a:p>
          <a:p>
            <a:pPr eaLnBrk="1" hangingPunct="1">
              <a:lnSpc>
                <a:spcPct val="90000"/>
              </a:lnSpc>
              <a:buFontTx/>
              <a:buNone/>
            </a:pPr>
            <a:endParaRPr lang="en-US" sz="2800" i="1" smtClean="0"/>
          </a:p>
          <a:p>
            <a:pPr eaLnBrk="1" hangingPunct="1">
              <a:lnSpc>
                <a:spcPct val="90000"/>
              </a:lnSpc>
              <a:buFontTx/>
              <a:buNone/>
            </a:pPr>
            <a:r>
              <a:rPr lang="en-US" sz="2800" smtClean="0"/>
              <a:t>Access the library at </a:t>
            </a:r>
            <a:r>
              <a:rPr lang="en-US" sz="2800" i="1" smtClean="0">
                <a:hlinkClick r:id="rId3"/>
              </a:rPr>
              <a:t>www.sdsg.org</a:t>
            </a:r>
            <a:endParaRPr lang="en-US" sz="2800" i="1" smtClean="0"/>
          </a:p>
          <a:p>
            <a:pPr eaLnBrk="1" hangingPunct="1">
              <a:lnSpc>
                <a:spcPct val="90000"/>
              </a:lnSpc>
              <a:buFontTx/>
              <a:buNone/>
            </a:pPr>
            <a:endParaRPr lang="en-US" sz="2800" i="1"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61" name="Picture 5" descr="IMG_6670"/>
          <p:cNvPicPr>
            <a:picLocks noChangeAspect="1" noChangeArrowheads="1"/>
          </p:cNvPicPr>
          <p:nvPr/>
        </p:nvPicPr>
        <p:blipFill>
          <a:blip r:embed="rId2" cstate="print"/>
          <a:srcRect/>
          <a:stretch>
            <a:fillRect/>
          </a:stretch>
        </p:blipFill>
        <p:spPr bwMode="auto">
          <a:xfrm>
            <a:off x="0" y="-304800"/>
            <a:ext cx="9144000" cy="7162800"/>
          </a:xfrm>
          <a:prstGeom prst="rect">
            <a:avLst/>
          </a:prstGeom>
          <a:noFill/>
        </p:spPr>
      </p:pic>
      <p:sp>
        <p:nvSpPr>
          <p:cNvPr id="45057" name="Rectangle 2"/>
          <p:cNvSpPr>
            <a:spLocks noGrp="1"/>
          </p:cNvSpPr>
          <p:nvPr>
            <p:ph type="title" idx="4294967295"/>
          </p:nvPr>
        </p:nvSpPr>
        <p:spPr>
          <a:xfrm>
            <a:off x="457200" y="1447800"/>
            <a:ext cx="8229600" cy="1143000"/>
          </a:xfrm>
        </p:spPr>
        <p:txBody>
          <a:bodyPr/>
          <a:lstStyle/>
          <a:p>
            <a:pPr eaLnBrk="1" hangingPunct="1"/>
            <a:r>
              <a:rPr lang="en-US" sz="4800" b="1" smtClean="0"/>
              <a:t>Thank You!</a:t>
            </a:r>
          </a:p>
        </p:txBody>
      </p:sp>
      <p:sp>
        <p:nvSpPr>
          <p:cNvPr id="45058" name="Rectangle 3"/>
          <p:cNvSpPr>
            <a:spLocks noGrp="1"/>
          </p:cNvSpPr>
          <p:nvPr>
            <p:ph type="body" idx="4294967295"/>
          </p:nvPr>
        </p:nvSpPr>
        <p:spPr>
          <a:xfrm>
            <a:off x="0" y="2057400"/>
            <a:ext cx="8915400" cy="3276600"/>
          </a:xfrm>
        </p:spPr>
        <p:txBody>
          <a:bodyPr/>
          <a:lstStyle/>
          <a:p>
            <a:pPr algn="ctr" eaLnBrk="1" hangingPunct="1">
              <a:lnSpc>
                <a:spcPct val="75000"/>
              </a:lnSpc>
              <a:buFontTx/>
              <a:buNone/>
            </a:pPr>
            <a:endParaRPr lang="en-US" smtClean="0">
              <a:latin typeface="Times New Roman" pitchFamily="18" charset="0"/>
              <a:cs typeface="Times New Roman" pitchFamily="18" charset="0"/>
            </a:endParaRPr>
          </a:p>
          <a:p>
            <a:pPr algn="ctr" eaLnBrk="1" hangingPunct="1">
              <a:lnSpc>
                <a:spcPct val="75000"/>
              </a:lnSpc>
              <a:buFontTx/>
              <a:buNone/>
            </a:pPr>
            <a:r>
              <a:rPr lang="en-US" sz="3600" b="1" smtClean="0">
                <a:solidFill>
                  <a:srgbClr val="002060"/>
                </a:solidFill>
                <a:cs typeface="Times New Roman" pitchFamily="18" charset="0"/>
              </a:rPr>
              <a:t>Sustainable Development Strategies Group</a:t>
            </a:r>
          </a:p>
          <a:p>
            <a:pPr algn="ctr" eaLnBrk="1" hangingPunct="1">
              <a:lnSpc>
                <a:spcPct val="75000"/>
              </a:lnSpc>
              <a:buFontTx/>
              <a:buNone/>
            </a:pPr>
            <a:r>
              <a:rPr lang="en-US" b="1" smtClean="0">
                <a:cs typeface="Times New Roman" pitchFamily="18" charset="0"/>
                <a:hlinkClick r:id="rId3"/>
              </a:rPr>
              <a:t>www.SDSG.org</a:t>
            </a:r>
            <a:endParaRPr lang="en-US" b="1" smtClean="0">
              <a:cs typeface="Times New Roman" pitchFamily="18" charset="0"/>
            </a:endParaRPr>
          </a:p>
          <a:p>
            <a:pPr algn="ctr" eaLnBrk="1" hangingPunct="1">
              <a:lnSpc>
                <a:spcPct val="75000"/>
              </a:lnSpc>
              <a:buFontTx/>
              <a:buNone/>
            </a:pPr>
            <a:endParaRPr lang="en-US" b="1" smtClean="0">
              <a:cs typeface="Times New Roman" pitchFamily="18" charset="0"/>
            </a:endParaRPr>
          </a:p>
          <a:p>
            <a:pPr algn="ctr" eaLnBrk="1" hangingPunct="1">
              <a:lnSpc>
                <a:spcPct val="75000"/>
              </a:lnSpc>
              <a:buFontTx/>
              <a:buNone/>
            </a:pPr>
            <a:r>
              <a:rPr lang="en-US" sz="2000" b="1" smtClean="0">
                <a:cs typeface="Times New Roman" pitchFamily="18" charset="0"/>
              </a:rPr>
              <a:t>And special thanks to Cassandra Kirsch for helping to organize this presentation</a:t>
            </a:r>
          </a:p>
          <a:p>
            <a:pPr eaLnBrk="1" hangingPunct="1"/>
            <a:endParaRPr lang="en-US" b="1" smtClean="0"/>
          </a:p>
        </p:txBody>
      </p:sp>
      <p:sp>
        <p:nvSpPr>
          <p:cNvPr id="45059" name="Text Box 4"/>
          <p:cNvSpPr txBox="1">
            <a:spLocks noChangeArrowheads="1"/>
          </p:cNvSpPr>
          <p:nvPr/>
        </p:nvSpPr>
        <p:spPr bwMode="auto">
          <a:xfrm>
            <a:off x="685800" y="4953000"/>
            <a:ext cx="7893050" cy="915988"/>
          </a:xfrm>
          <a:prstGeom prst="rect">
            <a:avLst/>
          </a:prstGeom>
          <a:noFill/>
          <a:ln w="9525">
            <a:noFill/>
            <a:miter lim="800000"/>
            <a:headEnd/>
            <a:tailEnd/>
          </a:ln>
        </p:spPr>
        <p:txBody>
          <a:bodyPr wrap="none">
            <a:spAutoFit/>
          </a:bodyPr>
          <a:lstStyle/>
          <a:p>
            <a:r>
              <a:rPr lang="en-US" b="1" i="1"/>
              <a:t>Sustainable Development Strategies Group is a Colorado not for profit </a:t>
            </a:r>
          </a:p>
          <a:p>
            <a:r>
              <a:rPr lang="en-US" b="1" i="1"/>
              <a:t>Corporation recognized as tax exempt under IRC section 501(c)(3)</a:t>
            </a:r>
          </a:p>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idx="4294967295"/>
          </p:nvPr>
        </p:nvSpPr>
        <p:spPr>
          <a:xfrm>
            <a:off x="457200" y="304800"/>
            <a:ext cx="8229600" cy="1143000"/>
          </a:xfrm>
        </p:spPr>
        <p:txBody>
          <a:bodyPr/>
          <a:lstStyle/>
          <a:p>
            <a:pPr eaLnBrk="1" hangingPunct="1"/>
            <a:r>
              <a:rPr lang="en-US" sz="4000" b="1" smtClean="0">
                <a:solidFill>
                  <a:srgbClr val="00153E"/>
                </a:solidFill>
              </a:rPr>
              <a:t>THE OBJECTIVE (2)</a:t>
            </a:r>
          </a:p>
        </p:txBody>
      </p:sp>
      <p:sp>
        <p:nvSpPr>
          <p:cNvPr id="17410" name="Rectangle 3"/>
          <p:cNvSpPr>
            <a:spLocks noGrp="1"/>
          </p:cNvSpPr>
          <p:nvPr>
            <p:ph type="body" idx="4294967295"/>
          </p:nvPr>
        </p:nvSpPr>
        <p:spPr>
          <a:xfrm>
            <a:off x="457200" y="1524000"/>
            <a:ext cx="8458200" cy="4525963"/>
          </a:xfrm>
        </p:spPr>
        <p:txBody>
          <a:bodyPr/>
          <a:lstStyle/>
          <a:p>
            <a:pPr eaLnBrk="1" hangingPunct="1">
              <a:buFont typeface="Wingdings" pitchFamily="2" charset="2"/>
              <a:buChar char="Ø"/>
            </a:pPr>
            <a:r>
              <a:rPr lang="en-US" sz="2800" smtClean="0"/>
              <a:t>The process will </a:t>
            </a:r>
            <a:r>
              <a:rPr lang="en-US" sz="2800" b="1" u="sng" smtClean="0"/>
              <a:t>not</a:t>
            </a:r>
            <a:r>
              <a:rPr lang="en-US" sz="2800" b="1" smtClean="0"/>
              <a:t> </a:t>
            </a:r>
            <a:r>
              <a:rPr lang="en-US" sz="2800" smtClean="0"/>
              <a:t>work if the objective is seen as landing material benefits on people. A cell phone tower or a refrigerator is not development.</a:t>
            </a:r>
          </a:p>
          <a:p>
            <a:pPr eaLnBrk="1" hangingPunct="1">
              <a:buFont typeface="Wingdings" pitchFamily="2" charset="2"/>
              <a:buChar char="Ø"/>
            </a:pPr>
            <a:endParaRPr lang="en-US" sz="2800" smtClean="0"/>
          </a:p>
          <a:p>
            <a:pPr eaLnBrk="1" hangingPunct="1">
              <a:buFont typeface="Wingdings" pitchFamily="2" charset="2"/>
              <a:buChar char="Ø"/>
            </a:pPr>
            <a:r>
              <a:rPr lang="en-US" sz="2800" b="1" smtClean="0"/>
              <a:t>More and better options for the future, and more power to define and choose the future path need to be the goal. Amartya Sen, </a:t>
            </a:r>
            <a:r>
              <a:rPr lang="en-US" sz="2800" b="1" i="1" smtClean="0"/>
              <a:t>Development as Freedom</a:t>
            </a:r>
            <a:r>
              <a:rPr lang="en-US" sz="2800" b="1"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idx="4294967295"/>
          </p:nvPr>
        </p:nvSpPr>
        <p:spPr/>
        <p:txBody>
          <a:bodyPr/>
          <a:lstStyle/>
          <a:p>
            <a:pPr eaLnBrk="1" hangingPunct="1"/>
            <a:r>
              <a:rPr lang="en-US" sz="4000" b="1" smtClean="0">
                <a:solidFill>
                  <a:srgbClr val="00153E"/>
                </a:solidFill>
              </a:rPr>
              <a:t>ROLES AND RESPONSIBILITIES</a:t>
            </a:r>
          </a:p>
        </p:txBody>
      </p:sp>
      <p:sp>
        <p:nvSpPr>
          <p:cNvPr id="18434" name="Rectangle 3"/>
          <p:cNvSpPr>
            <a:spLocks noGrp="1"/>
          </p:cNvSpPr>
          <p:nvPr>
            <p:ph type="body" idx="4294967295"/>
          </p:nvPr>
        </p:nvSpPr>
        <p:spPr/>
        <p:txBody>
          <a:bodyPr/>
          <a:lstStyle/>
          <a:p>
            <a:pPr eaLnBrk="1" hangingPunct="1">
              <a:buFont typeface="Wingdings" pitchFamily="2" charset="2"/>
              <a:buChar char="Ø"/>
            </a:pPr>
            <a:r>
              <a:rPr lang="en-US" smtClean="0"/>
              <a:t>What is the role of national government?</a:t>
            </a:r>
          </a:p>
          <a:p>
            <a:pPr eaLnBrk="1" hangingPunct="1">
              <a:buFont typeface="Wingdings" pitchFamily="2" charset="2"/>
              <a:buChar char="Ø"/>
            </a:pPr>
            <a:endParaRPr lang="en-US" smtClean="0"/>
          </a:p>
          <a:p>
            <a:pPr eaLnBrk="1" hangingPunct="1">
              <a:buFont typeface="Wingdings" pitchFamily="2" charset="2"/>
              <a:buChar char="Ø"/>
            </a:pPr>
            <a:r>
              <a:rPr lang="en-US" smtClean="0"/>
              <a:t>What is the role of local government?</a:t>
            </a:r>
          </a:p>
          <a:p>
            <a:pPr eaLnBrk="1" hangingPunct="1">
              <a:buFont typeface="Wingdings" pitchFamily="2" charset="2"/>
              <a:buChar char="Ø"/>
            </a:pPr>
            <a:endParaRPr lang="en-US" smtClean="0"/>
          </a:p>
          <a:p>
            <a:pPr eaLnBrk="1" hangingPunct="1">
              <a:buFont typeface="Wingdings" pitchFamily="2" charset="2"/>
              <a:buChar char="Ø"/>
            </a:pPr>
            <a:r>
              <a:rPr lang="en-US" smtClean="0"/>
              <a:t>What is the role of resource companies?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idx="4294967295"/>
          </p:nvPr>
        </p:nvSpPr>
        <p:spPr/>
        <p:txBody>
          <a:bodyPr/>
          <a:lstStyle/>
          <a:p>
            <a:pPr eaLnBrk="1" hangingPunct="1"/>
            <a:r>
              <a:rPr lang="en-US" sz="4000" b="1" smtClean="0">
                <a:solidFill>
                  <a:srgbClr val="00153E"/>
                </a:solidFill>
              </a:rPr>
              <a:t>NATIONAL GOVERNMENT – A TRADITIONAL VIEW</a:t>
            </a:r>
            <a:r>
              <a:rPr lang="en-US" sz="4000" smtClean="0"/>
              <a:t> </a:t>
            </a:r>
          </a:p>
        </p:txBody>
      </p:sp>
      <p:sp>
        <p:nvSpPr>
          <p:cNvPr id="19458" name="Rectangle 3"/>
          <p:cNvSpPr>
            <a:spLocks noGrp="1"/>
          </p:cNvSpPr>
          <p:nvPr>
            <p:ph type="body" idx="4294967295"/>
          </p:nvPr>
        </p:nvSpPr>
        <p:spPr/>
        <p:txBody>
          <a:bodyPr/>
          <a:lstStyle/>
          <a:p>
            <a:pPr eaLnBrk="1" hangingPunct="1">
              <a:lnSpc>
                <a:spcPct val="90000"/>
              </a:lnSpc>
              <a:buFont typeface="Wingdings" pitchFamily="2" charset="2"/>
              <a:buChar char="Ø"/>
            </a:pPr>
            <a:r>
              <a:rPr lang="en-US" sz="2400" smtClean="0"/>
              <a:t>One traditional view of the development process is that since minerals belong to the central state, the fundamental way that they can be used for development is through payment of taxes by the developer to the national government. </a:t>
            </a:r>
          </a:p>
          <a:p>
            <a:pPr eaLnBrk="1" hangingPunct="1">
              <a:lnSpc>
                <a:spcPct val="90000"/>
              </a:lnSpc>
              <a:buFont typeface="Wingdings" pitchFamily="2" charset="2"/>
              <a:buChar char="Ø"/>
            </a:pPr>
            <a:endParaRPr lang="en-US" sz="2400" smtClean="0"/>
          </a:p>
          <a:p>
            <a:pPr eaLnBrk="1" hangingPunct="1">
              <a:lnSpc>
                <a:spcPct val="90000"/>
              </a:lnSpc>
              <a:buFont typeface="Wingdings" pitchFamily="2" charset="2"/>
              <a:buChar char="Ø"/>
            </a:pPr>
            <a:r>
              <a:rPr lang="en-US" sz="2400" smtClean="0"/>
              <a:t>The national government then uses these revenues to promote development. The national government decides whether there is a local share, how much that local share is, and what it is spent on.</a:t>
            </a:r>
          </a:p>
          <a:p>
            <a:pPr eaLnBrk="1" hangingPunct="1">
              <a:lnSpc>
                <a:spcPct val="90000"/>
              </a:lnSpc>
              <a:buFont typeface="Wingdings" pitchFamily="2" charset="2"/>
              <a:buChar char="Ø"/>
            </a:pPr>
            <a:endParaRPr lang="en-US" sz="2400" smtClean="0"/>
          </a:p>
          <a:p>
            <a:pPr eaLnBrk="1" hangingPunct="1">
              <a:lnSpc>
                <a:spcPct val="90000"/>
              </a:lnSpc>
              <a:buFont typeface="Wingdings" pitchFamily="2" charset="2"/>
              <a:buChar char="Ø"/>
            </a:pPr>
            <a:r>
              <a:rPr lang="en-US" sz="2400" smtClean="0"/>
              <a:t>The area where the project is located has no special call on these tax resources</a:t>
            </a:r>
            <a:r>
              <a:rPr lang="en-US" sz="2800" smtClean="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457200" y="304800"/>
            <a:ext cx="8229600" cy="1143000"/>
          </a:xfrm>
        </p:spPr>
        <p:txBody>
          <a:bodyPr/>
          <a:lstStyle/>
          <a:p>
            <a:pPr eaLnBrk="1" hangingPunct="1"/>
            <a:r>
              <a:rPr lang="en-US" sz="4000" b="1" smtClean="0">
                <a:solidFill>
                  <a:srgbClr val="00153E"/>
                </a:solidFill>
              </a:rPr>
              <a:t>WHY HAS THIS VIEW BEEN ABANDONED?</a:t>
            </a:r>
          </a:p>
        </p:txBody>
      </p:sp>
      <p:sp>
        <p:nvSpPr>
          <p:cNvPr id="20482" name="Rectangle 3"/>
          <p:cNvSpPr>
            <a:spLocks noGrp="1"/>
          </p:cNvSpPr>
          <p:nvPr>
            <p:ph type="body" idx="4294967295"/>
          </p:nvPr>
        </p:nvSpPr>
        <p:spPr>
          <a:xfrm>
            <a:off x="228600" y="1676400"/>
            <a:ext cx="8915400" cy="4876800"/>
          </a:xfrm>
        </p:spPr>
        <p:txBody>
          <a:bodyPr/>
          <a:lstStyle/>
          <a:p>
            <a:pPr eaLnBrk="1" hangingPunct="1">
              <a:lnSpc>
                <a:spcPct val="90000"/>
              </a:lnSpc>
              <a:buFontTx/>
              <a:buNone/>
            </a:pPr>
            <a:r>
              <a:rPr lang="en-US" sz="2400" b="1" smtClean="0"/>
              <a:t>This view has largely been abandoned, because it</a:t>
            </a:r>
          </a:p>
          <a:p>
            <a:pPr eaLnBrk="1" hangingPunct="1">
              <a:lnSpc>
                <a:spcPct val="90000"/>
              </a:lnSpc>
              <a:buFontTx/>
              <a:buNone/>
            </a:pPr>
            <a:r>
              <a:rPr lang="en-US" sz="2400" b="1" smtClean="0"/>
              <a:t>simply does not work:</a:t>
            </a:r>
            <a:endParaRPr lang="en-US" sz="1800" b="1" smtClean="0"/>
          </a:p>
          <a:p>
            <a:pPr lvl="1" eaLnBrk="1" hangingPunct="1">
              <a:lnSpc>
                <a:spcPct val="150000"/>
              </a:lnSpc>
              <a:buFont typeface="Wingdings" pitchFamily="2" charset="2"/>
              <a:buChar char="Ø"/>
            </a:pPr>
            <a:r>
              <a:rPr lang="en-US" sz="2000" smtClean="0"/>
              <a:t>It presumes that there </a:t>
            </a:r>
            <a:r>
              <a:rPr lang="en-US" sz="2000" u="sng" smtClean="0"/>
              <a:t>are</a:t>
            </a:r>
            <a:r>
              <a:rPr lang="en-US" sz="2000" smtClean="0"/>
              <a:t> tax revenues, when too often there are not;</a:t>
            </a:r>
          </a:p>
          <a:p>
            <a:pPr lvl="1" eaLnBrk="1" hangingPunct="1">
              <a:lnSpc>
                <a:spcPct val="150000"/>
              </a:lnSpc>
              <a:buFont typeface="Wingdings" pitchFamily="2" charset="2"/>
              <a:buChar char="Ø"/>
            </a:pPr>
            <a:r>
              <a:rPr lang="en-US" sz="2000" smtClean="0"/>
              <a:t>It presumes that revenues come at a time that matters, when they almost never do;</a:t>
            </a:r>
          </a:p>
          <a:p>
            <a:pPr lvl="1" eaLnBrk="1" hangingPunct="1">
              <a:lnSpc>
                <a:spcPct val="150000"/>
              </a:lnSpc>
              <a:buFont typeface="Wingdings" pitchFamily="2" charset="2"/>
              <a:buChar char="Ø"/>
            </a:pPr>
            <a:r>
              <a:rPr lang="en-US" sz="2000" smtClean="0"/>
              <a:t>It ignores the important reasons why impacted communities actually do have a ‘special right’ or call on some of the revenue; </a:t>
            </a:r>
          </a:p>
          <a:p>
            <a:pPr lvl="1" eaLnBrk="1" hangingPunct="1">
              <a:lnSpc>
                <a:spcPct val="150000"/>
              </a:lnSpc>
              <a:buFont typeface="Wingdings" pitchFamily="2" charset="2"/>
              <a:buChar char="Ø"/>
            </a:pPr>
            <a:r>
              <a:rPr lang="en-US" sz="2000" smtClean="0"/>
              <a:t>Resource companies generally hate it; and</a:t>
            </a:r>
          </a:p>
          <a:p>
            <a:pPr lvl="1" eaLnBrk="1" hangingPunct="1">
              <a:lnSpc>
                <a:spcPct val="150000"/>
              </a:lnSpc>
              <a:buFont typeface="Wingdings" pitchFamily="2" charset="2"/>
              <a:buChar char="Ø"/>
            </a:pPr>
            <a:r>
              <a:rPr lang="en-US" sz="2000" smtClean="0"/>
              <a:t>It is a key cause of violence, conflict, and project failure.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idx="4294967295"/>
          </p:nvPr>
        </p:nvSpPr>
        <p:spPr>
          <a:xfrm>
            <a:off x="381000" y="228600"/>
            <a:ext cx="8229600" cy="1143000"/>
          </a:xfrm>
        </p:spPr>
        <p:txBody>
          <a:bodyPr/>
          <a:lstStyle/>
          <a:p>
            <a:pPr eaLnBrk="1" hangingPunct="1"/>
            <a:r>
              <a:rPr lang="en-US" sz="4000" b="1" smtClean="0">
                <a:solidFill>
                  <a:srgbClr val="00153E"/>
                </a:solidFill>
              </a:rPr>
              <a:t>THE NATIONAL ROLE</a:t>
            </a:r>
          </a:p>
        </p:txBody>
      </p:sp>
      <p:sp>
        <p:nvSpPr>
          <p:cNvPr id="21506" name="Rectangle 3"/>
          <p:cNvSpPr>
            <a:spLocks noGrp="1"/>
          </p:cNvSpPr>
          <p:nvPr>
            <p:ph type="body" idx="4294967295"/>
          </p:nvPr>
        </p:nvSpPr>
        <p:spPr>
          <a:xfrm>
            <a:off x="457200" y="1295400"/>
            <a:ext cx="8229600" cy="5029200"/>
          </a:xfrm>
        </p:spPr>
        <p:txBody>
          <a:bodyPr/>
          <a:lstStyle/>
          <a:p>
            <a:pPr eaLnBrk="1" hangingPunct="1">
              <a:lnSpc>
                <a:spcPct val="80000"/>
              </a:lnSpc>
              <a:buFont typeface="Wingdings" pitchFamily="2" charset="2"/>
              <a:buChar char="Ø"/>
            </a:pPr>
            <a:r>
              <a:rPr lang="en-US" sz="2200" dirty="0" smtClean="0"/>
              <a:t>National government plays an extremely important role in development. Resource production must be good for national governments, and support national development.</a:t>
            </a:r>
          </a:p>
          <a:p>
            <a:pPr eaLnBrk="1" hangingPunct="1">
              <a:lnSpc>
                <a:spcPct val="80000"/>
              </a:lnSpc>
              <a:buFont typeface="Wingdings" pitchFamily="2" charset="2"/>
              <a:buChar char="Ø"/>
            </a:pPr>
            <a:endParaRPr lang="en-US" sz="2200" dirty="0" smtClean="0"/>
          </a:p>
          <a:p>
            <a:pPr eaLnBrk="1" hangingPunct="1">
              <a:lnSpc>
                <a:spcPct val="80000"/>
              </a:lnSpc>
              <a:buFont typeface="Wingdings" pitchFamily="2" charset="2"/>
              <a:buChar char="Ø"/>
            </a:pPr>
            <a:r>
              <a:rPr lang="en-US" sz="2200" dirty="0" smtClean="0"/>
              <a:t>But the idea that impacted local communities can be sacrificed for the ‘greater good’ </a:t>
            </a:r>
            <a:r>
              <a:rPr lang="en-US" sz="2200" dirty="0" smtClean="0"/>
              <a:t>of the nation state is </a:t>
            </a:r>
            <a:r>
              <a:rPr lang="en-US" sz="2200" dirty="0" smtClean="0"/>
              <a:t>inconsistent with sustainable development.</a:t>
            </a:r>
          </a:p>
          <a:p>
            <a:pPr eaLnBrk="1" hangingPunct="1">
              <a:lnSpc>
                <a:spcPct val="80000"/>
              </a:lnSpc>
              <a:buFont typeface="Wingdings" pitchFamily="2" charset="2"/>
              <a:buChar char="Ø"/>
            </a:pPr>
            <a:endParaRPr lang="en-US" sz="2200" u="sng" dirty="0" smtClean="0"/>
          </a:p>
          <a:p>
            <a:pPr eaLnBrk="1" hangingPunct="1">
              <a:lnSpc>
                <a:spcPct val="80000"/>
              </a:lnSpc>
              <a:buFont typeface="Wingdings" pitchFamily="2" charset="2"/>
              <a:buChar char="Ø"/>
            </a:pPr>
            <a:r>
              <a:rPr lang="en-US" sz="2200" u="sng" dirty="0" smtClean="0"/>
              <a:t>Both</a:t>
            </a:r>
            <a:r>
              <a:rPr lang="en-US" sz="2200" dirty="0" smtClean="0"/>
              <a:t> have to benefit and advance; the precise formula for sharing benefits between national government and impacted regions has to be worked out in each case.</a:t>
            </a:r>
          </a:p>
          <a:p>
            <a:pPr eaLnBrk="1" hangingPunct="1">
              <a:lnSpc>
                <a:spcPct val="80000"/>
              </a:lnSpc>
              <a:buFont typeface="Wingdings" pitchFamily="2" charset="2"/>
              <a:buChar char="Ø"/>
            </a:pPr>
            <a:endParaRPr lang="en-US" sz="2200" dirty="0" smtClean="0"/>
          </a:p>
          <a:p>
            <a:pPr eaLnBrk="1" hangingPunct="1">
              <a:lnSpc>
                <a:spcPct val="80000"/>
              </a:lnSpc>
              <a:buFont typeface="Wingdings" pitchFamily="2" charset="2"/>
              <a:buChar char="Ø"/>
            </a:pPr>
            <a:r>
              <a:rPr lang="en-US" sz="2200" dirty="0" smtClean="0"/>
              <a:t>Guidance in this area is really vague. The Resource Charter (P12) says no more than that there should be “engagement with governments and communities to ensure the delivery of benefits…”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idx="4294967295"/>
          </p:nvPr>
        </p:nvSpPr>
        <p:spPr>
          <a:xfrm>
            <a:off x="381000" y="228600"/>
            <a:ext cx="8229600" cy="1143000"/>
          </a:xfrm>
        </p:spPr>
        <p:txBody>
          <a:bodyPr/>
          <a:lstStyle/>
          <a:p>
            <a:pPr eaLnBrk="1" hangingPunct="1"/>
            <a:r>
              <a:rPr lang="en-US" sz="4000" b="1" dirty="0" smtClean="0">
                <a:solidFill>
                  <a:srgbClr val="00153E"/>
                </a:solidFill>
              </a:rPr>
              <a:t>A MODEL OF </a:t>
            </a:r>
            <a:r>
              <a:rPr lang="en-US" sz="4000" b="1" dirty="0" smtClean="0">
                <a:solidFill>
                  <a:srgbClr val="00153E"/>
                </a:solidFill>
              </a:rPr>
              <a:t>NATIONAL </a:t>
            </a:r>
            <a:r>
              <a:rPr lang="en-US" sz="4000" b="1" dirty="0" smtClean="0">
                <a:solidFill>
                  <a:srgbClr val="00153E"/>
                </a:solidFill>
              </a:rPr>
              <a:t>– LOCAL SHARING</a:t>
            </a:r>
            <a:endParaRPr lang="en-US" sz="4000" b="1" dirty="0" smtClean="0">
              <a:solidFill>
                <a:srgbClr val="00153E"/>
              </a:solidFill>
            </a:endParaRPr>
          </a:p>
        </p:txBody>
      </p:sp>
      <p:sp>
        <p:nvSpPr>
          <p:cNvPr id="21506" name="Rectangle 3"/>
          <p:cNvSpPr>
            <a:spLocks noGrp="1"/>
          </p:cNvSpPr>
          <p:nvPr>
            <p:ph type="body" idx="4294967295"/>
          </p:nvPr>
        </p:nvSpPr>
        <p:spPr>
          <a:xfrm>
            <a:off x="457200" y="1676400"/>
            <a:ext cx="8229600" cy="5029200"/>
          </a:xfrm>
        </p:spPr>
        <p:txBody>
          <a:bodyPr/>
          <a:lstStyle/>
          <a:p>
            <a:pPr eaLnBrk="1" hangingPunct="1">
              <a:lnSpc>
                <a:spcPct val="80000"/>
              </a:lnSpc>
              <a:buFont typeface="Wingdings" pitchFamily="2" charset="2"/>
              <a:buChar char="Ø"/>
            </a:pPr>
            <a:r>
              <a:rPr lang="en-US" sz="2200" dirty="0" smtClean="0"/>
              <a:t>Adjusting the balance between national ownership and control of resources and the local clai</a:t>
            </a:r>
            <a:r>
              <a:rPr lang="en-US" sz="2200" dirty="0" smtClean="0"/>
              <a:t>m to a share may be the most critical issue</a:t>
            </a:r>
            <a:r>
              <a:rPr lang="en-US" sz="2200" dirty="0" smtClean="0"/>
              <a:t> in turning resources into sustainable development</a:t>
            </a:r>
            <a:endParaRPr lang="en-US" sz="2200" dirty="0" smtClean="0"/>
          </a:p>
          <a:p>
            <a:pPr eaLnBrk="1" hangingPunct="1">
              <a:lnSpc>
                <a:spcPct val="80000"/>
              </a:lnSpc>
              <a:buFont typeface="Wingdings" pitchFamily="2" charset="2"/>
              <a:buChar char="Ø"/>
            </a:pPr>
            <a:endParaRPr lang="en-US" sz="2200" dirty="0" smtClean="0"/>
          </a:p>
          <a:p>
            <a:pPr eaLnBrk="1" hangingPunct="1">
              <a:lnSpc>
                <a:spcPct val="80000"/>
              </a:lnSpc>
              <a:buFont typeface="Wingdings" pitchFamily="2" charset="2"/>
              <a:buChar char="Ø"/>
            </a:pPr>
            <a:r>
              <a:rPr lang="en-US" sz="2200" dirty="0" smtClean="0"/>
              <a:t>But </a:t>
            </a:r>
            <a:r>
              <a:rPr lang="en-US" sz="2200" dirty="0" smtClean="0"/>
              <a:t>the great economic thinkers seem to say almost nothing useful about it.</a:t>
            </a:r>
          </a:p>
          <a:p>
            <a:pPr eaLnBrk="1" hangingPunct="1">
              <a:lnSpc>
                <a:spcPct val="80000"/>
              </a:lnSpc>
              <a:buNone/>
            </a:pPr>
            <a:endParaRPr lang="en-US" sz="2200" dirty="0" smtClean="0"/>
          </a:p>
          <a:p>
            <a:pPr eaLnBrk="1" hangingPunct="1">
              <a:lnSpc>
                <a:spcPct val="80000"/>
              </a:lnSpc>
              <a:buFont typeface="Wingdings" pitchFamily="2" charset="2"/>
              <a:buChar char="Ø"/>
            </a:pPr>
            <a:r>
              <a:rPr lang="en-US" sz="2200" dirty="0" smtClean="0"/>
              <a:t> </a:t>
            </a:r>
            <a:r>
              <a:rPr lang="en-US" sz="2200" dirty="0" smtClean="0"/>
              <a:t>Increasing local control over the terms of development may be the most critical element in keeping resource development within ecosystem limits – few are likely to make their own back yards into ecological ‘sacrifice zones.’</a:t>
            </a:r>
            <a:endParaRPr lang="en-US" sz="2200" dirty="0" smtClean="0"/>
          </a:p>
          <a:p>
            <a:pPr eaLnBrk="1" hangingPunct="1">
              <a:lnSpc>
                <a:spcPct val="80000"/>
              </a:lnSpc>
              <a:buNone/>
            </a:pPr>
            <a:endParaRPr lang="en-US" sz="2200" dirty="0" smtClean="0"/>
          </a:p>
          <a:p>
            <a:pPr eaLnBrk="1" hangingPunct="1">
              <a:lnSpc>
                <a:spcPct val="80000"/>
              </a:lnSpc>
              <a:buFont typeface="Wingdings" pitchFamily="2" charset="2"/>
              <a:buChar char="Ø"/>
            </a:pPr>
            <a:endParaRPr lang="en-US" sz="2200" u="sng"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idx="4294967295"/>
          </p:nvPr>
        </p:nvSpPr>
        <p:spPr>
          <a:xfrm>
            <a:off x="381000" y="228600"/>
            <a:ext cx="8229600" cy="1143000"/>
          </a:xfrm>
        </p:spPr>
        <p:txBody>
          <a:bodyPr/>
          <a:lstStyle/>
          <a:p>
            <a:pPr eaLnBrk="1" hangingPunct="1"/>
            <a:r>
              <a:rPr lang="en-US" sz="4000" b="1" smtClean="0">
                <a:solidFill>
                  <a:srgbClr val="00153E"/>
                </a:solidFill>
              </a:rPr>
              <a:t>NATIONAL – LOCAL TENSIONS</a:t>
            </a:r>
          </a:p>
        </p:txBody>
      </p:sp>
      <p:sp>
        <p:nvSpPr>
          <p:cNvPr id="22530" name="Rectangle 3"/>
          <p:cNvSpPr>
            <a:spLocks noGrp="1"/>
          </p:cNvSpPr>
          <p:nvPr>
            <p:ph type="body" idx="4294967295"/>
          </p:nvPr>
        </p:nvSpPr>
        <p:spPr>
          <a:xfrm>
            <a:off x="457200" y="1295400"/>
            <a:ext cx="8229600" cy="5029200"/>
          </a:xfrm>
        </p:spPr>
        <p:txBody>
          <a:bodyPr/>
          <a:lstStyle/>
          <a:p>
            <a:pPr eaLnBrk="1" hangingPunct="1">
              <a:lnSpc>
                <a:spcPct val="80000"/>
              </a:lnSpc>
              <a:buFont typeface="Wingdings" pitchFamily="2" charset="2"/>
              <a:buChar char="Ø"/>
            </a:pPr>
            <a:r>
              <a:rPr lang="en-US" sz="2200" smtClean="0"/>
              <a:t>May be at their most difficult where there are racial, ethnic, cultural or historic differenced between those who dominate national government and local populations.</a:t>
            </a:r>
          </a:p>
          <a:p>
            <a:pPr eaLnBrk="1" hangingPunct="1">
              <a:lnSpc>
                <a:spcPct val="80000"/>
              </a:lnSpc>
              <a:buFont typeface="Wingdings" pitchFamily="2" charset="2"/>
              <a:buChar char="Ø"/>
            </a:pPr>
            <a:endParaRPr lang="en-US" sz="2200" smtClean="0"/>
          </a:p>
          <a:p>
            <a:pPr eaLnBrk="1" hangingPunct="1">
              <a:lnSpc>
                <a:spcPct val="80000"/>
              </a:lnSpc>
              <a:buFont typeface="Wingdings" pitchFamily="2" charset="2"/>
              <a:buChar char="Ø"/>
            </a:pPr>
            <a:r>
              <a:rPr lang="en-US" sz="2200" smtClean="0"/>
              <a:t>Grasberg , Darfur, Ogoniland, Aceh….</a:t>
            </a:r>
          </a:p>
          <a:p>
            <a:pPr eaLnBrk="1" hangingPunct="1">
              <a:lnSpc>
                <a:spcPct val="80000"/>
              </a:lnSpc>
              <a:buFont typeface="Wingdings" pitchFamily="2" charset="2"/>
              <a:buChar char="Ø"/>
            </a:pPr>
            <a:endParaRPr lang="en-US" sz="2200" u="sng" smtClean="0"/>
          </a:p>
          <a:p>
            <a:pPr eaLnBrk="1" hangingPunct="1">
              <a:lnSpc>
                <a:spcPct val="80000"/>
              </a:lnSpc>
              <a:buFont typeface="Wingdings" pitchFamily="2" charset="2"/>
              <a:buChar char="Ø"/>
            </a:pPr>
            <a:r>
              <a:rPr lang="en-US" sz="2200" smtClean="0"/>
              <a:t>“If they get any revenues, they will use them to buy arms and secede.”</a:t>
            </a:r>
          </a:p>
          <a:p>
            <a:pPr eaLnBrk="1" hangingPunct="1">
              <a:lnSpc>
                <a:spcPct val="80000"/>
              </a:lnSpc>
              <a:buFont typeface="Wingdings" pitchFamily="2" charset="2"/>
              <a:buChar char="Ø"/>
            </a:pPr>
            <a:endParaRPr lang="en-US" sz="2200" smtClean="0"/>
          </a:p>
          <a:p>
            <a:pPr eaLnBrk="1" hangingPunct="1">
              <a:lnSpc>
                <a:spcPct val="80000"/>
              </a:lnSpc>
              <a:buFont typeface="Wingdings" pitchFamily="2" charset="2"/>
              <a:buChar char="Ø"/>
            </a:pPr>
            <a:r>
              <a:rPr lang="en-US" sz="2200" smtClean="0"/>
              <a:t>Even where it is managed peacefully through the political process, tension between central governments on one hand and provinces, states, regions and communities on the other is a fact of life.</a:t>
            </a:r>
          </a:p>
          <a:p>
            <a:pPr eaLnBrk="1" hangingPunct="1">
              <a:lnSpc>
                <a:spcPct val="80000"/>
              </a:lnSpc>
              <a:buFontTx/>
              <a:buNone/>
            </a:pPr>
            <a:endParaRPr lang="en-US" sz="2200" smtClean="0"/>
          </a:p>
          <a:p>
            <a:pPr eaLnBrk="1" hangingPunct="1">
              <a:lnSpc>
                <a:spcPct val="80000"/>
              </a:lnSpc>
              <a:buFont typeface="Wingdings" pitchFamily="2" charset="2"/>
              <a:buChar char="Ø"/>
            </a:pPr>
            <a:r>
              <a:rPr lang="en-US" sz="2200" smtClean="0"/>
              <a:t>Community Development Agreements are useful where they help manage these tensions</a:t>
            </a:r>
          </a:p>
          <a:p>
            <a:pPr eaLnBrk="1" hangingPunct="1">
              <a:lnSpc>
                <a:spcPct val="80000"/>
              </a:lnSpc>
              <a:buFont typeface="Wingdings" pitchFamily="2" charset="2"/>
              <a:buChar char="Ø"/>
            </a:pPr>
            <a:endParaRPr lang="en-US" sz="22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6">
      <a:dk1>
        <a:srgbClr val="000000"/>
      </a:dk1>
      <a:lt1>
        <a:srgbClr val="E3F5E9"/>
      </a:lt1>
      <a:dk2>
        <a:srgbClr val="000000"/>
      </a:dk2>
      <a:lt2>
        <a:srgbClr val="808080"/>
      </a:lt2>
      <a:accent1>
        <a:srgbClr val="BBE0E3"/>
      </a:accent1>
      <a:accent2>
        <a:srgbClr val="333399"/>
      </a:accent2>
      <a:accent3>
        <a:srgbClr val="EFF9F2"/>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DDE6FF"/>
        </a:lt1>
        <a:dk2>
          <a:srgbClr val="000000"/>
        </a:dk2>
        <a:lt2>
          <a:srgbClr val="808080"/>
        </a:lt2>
        <a:accent1>
          <a:srgbClr val="BBE0E3"/>
        </a:accent1>
        <a:accent2>
          <a:srgbClr val="333399"/>
        </a:accent2>
        <a:accent3>
          <a:srgbClr val="EBF0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EBF0FF"/>
        </a:lt1>
        <a:dk2>
          <a:srgbClr val="000000"/>
        </a:dk2>
        <a:lt2>
          <a:srgbClr val="808080"/>
        </a:lt2>
        <a:accent1>
          <a:srgbClr val="BBE0E3"/>
        </a:accent1>
        <a:accent2>
          <a:srgbClr val="333399"/>
        </a:accent2>
        <a:accent3>
          <a:srgbClr val="F3F6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E0F4E1"/>
        </a:lt1>
        <a:dk2>
          <a:srgbClr val="000000"/>
        </a:dk2>
        <a:lt2>
          <a:srgbClr val="808080"/>
        </a:lt2>
        <a:accent1>
          <a:srgbClr val="BBE0E3"/>
        </a:accent1>
        <a:accent2>
          <a:srgbClr val="333399"/>
        </a:accent2>
        <a:accent3>
          <a:srgbClr val="EDF8EE"/>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E3F5E9"/>
        </a:lt1>
        <a:dk2>
          <a:srgbClr val="000000"/>
        </a:dk2>
        <a:lt2>
          <a:srgbClr val="808080"/>
        </a:lt2>
        <a:accent1>
          <a:srgbClr val="BBE0E3"/>
        </a:accent1>
        <a:accent2>
          <a:srgbClr val="333399"/>
        </a:accent2>
        <a:accent3>
          <a:srgbClr val="EFF9F2"/>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Pages>0</Pages>
  <Words>1922</Words>
  <Characters>0</Characters>
  <Application>Microsoft Office PowerPoint</Application>
  <DocSecurity>0</DocSecurity>
  <PresentationFormat>On-screen Show (4:3)</PresentationFormat>
  <Lines>0</Lines>
  <Paragraphs>225</Paragraphs>
  <Slides>29</Slides>
  <Notes>4</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Default Design</vt:lpstr>
      <vt:lpstr>   </vt:lpstr>
      <vt:lpstr>THE OBJECTIVE (1) </vt:lpstr>
      <vt:lpstr>THE OBJECTIVE (2)</vt:lpstr>
      <vt:lpstr>ROLES AND RESPONSIBILITIES</vt:lpstr>
      <vt:lpstr>NATIONAL GOVERNMENT – A TRADITIONAL VIEW </vt:lpstr>
      <vt:lpstr>WHY HAS THIS VIEW BEEN ABANDONED?</vt:lpstr>
      <vt:lpstr>THE NATIONAL ROLE</vt:lpstr>
      <vt:lpstr>A MODEL OF NATIONAL – LOCAL SHARING</vt:lpstr>
      <vt:lpstr>NATIONAL – LOCAL TENSIONS</vt:lpstr>
      <vt:lpstr>WHAT IS THE NATIONAL ROLE IN CDAs?</vt:lpstr>
      <vt:lpstr>COUNTRIES WITH CDA POLICIES OR REGULATIONS </vt:lpstr>
      <vt:lpstr>LOCAL CONTROL, LOCAL MANAGEMENT,  AND LOCAL BENEFITS</vt:lpstr>
      <vt:lpstr>LOCAL GOVERNANCE TODAY: A DRAMATIC  RANGE OF POSSIBILITIES</vt:lpstr>
      <vt:lpstr>THE COMPANY ROLE</vt:lpstr>
      <vt:lpstr>BUILDING THE CAPACITY TO NEGOTIATE</vt:lpstr>
      <vt:lpstr>REVENUE FLOWS AND TIMING</vt:lpstr>
      <vt:lpstr>TOOLS FOR WHICH COMMUNITIES?</vt:lpstr>
      <vt:lpstr>  </vt:lpstr>
      <vt:lpstr>Yanacocha Mine in Relationship to Choropampa </vt:lpstr>
      <vt:lpstr>OK Tedi Downstream Impacts</vt:lpstr>
      <vt:lpstr>The Chad-Cameroon Pipeline </vt:lpstr>
      <vt:lpstr>STEPS TO A SUCCESSFUL CDA</vt:lpstr>
      <vt:lpstr>PANGUE EXPERIENCE –  PEHUEN FOUNDATION</vt:lpstr>
      <vt:lpstr>SETTING UP THE STRUCTURE</vt:lpstr>
      <vt:lpstr>DOING CDAs RIGHT</vt:lpstr>
      <vt:lpstr>ISSUES THAT MAY COME UP</vt:lpstr>
      <vt:lpstr>ABOVE ALL</vt:lpstr>
      <vt:lpstr>THE CDA LIBRARY</vt:lpstr>
      <vt:lpstr>Thank You!</vt:lpstr>
    </vt:vector>
  </TitlesOfParts>
  <LinksUpToDate>false</LinksUpToDate>
  <CharactersWithSpaces>0</CharactersWithSpaces>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
  <cp:lastModifiedBy/>
  <cp:revision>158</cp:revision>
  <cp:lastPrinted>2010-10-20T06:00:00Z</cp:lastPrinted>
  <dcterms:created xsi:type="dcterms:W3CDTF">2010-10-20T06:00:00Z</dcterms:created>
  <dcterms:modified xsi:type="dcterms:W3CDTF">2011-06-10T04:26:42Z</dcterms:modified>
</cp:coreProperties>
</file>